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7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7763" autoAdjust="0"/>
  </p:normalViewPr>
  <p:slideViewPr>
    <p:cSldViewPr snapToGrid="0" snapToObjects="1">
      <p:cViewPr varScale="1">
        <p:scale>
          <a:sx n="137" d="100"/>
          <a:sy n="137" d="100"/>
        </p:scale>
        <p:origin x="8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A9CB5-C0FE-3241-8157-95EBC279F27B}" type="datetimeFigureOut">
              <a:rPr lang="en-US" smtClean="0"/>
              <a:t>2/5/18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A4911-7148-464B-9CF4-BB080BCC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5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s://www.smartinsights.com/mobile-marketing/mobile-marketing-analytics/mobile-marketing-statistics/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biP7rts1Sk" TargetMode="External"/><Relationship Id="rId4" Type="http://schemas.openxmlformats.org/officeDocument/2006/relationships/hyperlink" Target="https://www.youtube.com/watch?v=ikx7I8mlVxI" TargetMode="External"/><Relationship Id="rId5" Type="http://schemas.openxmlformats.org/officeDocument/2006/relationships/hyperlink" Target="https://www.youtube.com/watch?v=Mbr-u8vzTOI" TargetMode="External"/><Relationship Id="rId6" Type="http://schemas.openxmlformats.org/officeDocument/2006/relationships/hyperlink" Target="https://www.amazon.com/Learning-Autodesk-3ds-Max-2015/dp/B00LXDUUSU/ref=sr_1_1?ie=UTF8&amp;qid=1517596559&amp;sr=8-1&amp;keywords=infinite+skills+Learning+Autodesk+3ds+Max" TargetMode="External"/><Relationship Id="rId7" Type="http://schemas.openxmlformats.org/officeDocument/2006/relationships/hyperlink" Target="https://www.youtube.com/watch?v=HPxPQxJLGHc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ington.com/experience/videos" TargetMode="External"/><Relationship Id="rId4" Type="http://schemas.openxmlformats.org/officeDocument/2006/relationships/hyperlink" Target="https://vimeo.com/243666925" TargetMode="External"/><Relationship Id="rId5" Type="http://schemas.openxmlformats.org/officeDocument/2006/relationships/hyperlink" Target="http://www.bikepacking.com/plog/video/" TargetMode="External"/><Relationship Id="rId6" Type="http://schemas.openxmlformats.org/officeDocument/2006/relationships/hyperlink" Target="https://www.youtube.com/watch?v=6Wn9umlQMbU&amp;index=12&amp;list=PLT6IyUkzp1o2G2YHBFRsUDP_NLg_jh3QV" TargetMode="External"/><Relationship Id="rId7" Type="http://schemas.openxmlformats.org/officeDocument/2006/relationships/hyperlink" Target="https://www.youtube.com/watch?v=OPl39l9bxt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Multimedia image retrieved on February 5, 2018 from https://</a:t>
            </a:r>
            <a:r>
              <a:rPr lang="en-US" dirty="0" err="1" smtClean="0"/>
              <a:t>www.youth.gov.hk</a:t>
            </a:r>
            <a:r>
              <a:rPr lang="en-US" dirty="0" smtClean="0"/>
              <a:t>/en/career-and-study/it/multimedia-</a:t>
            </a:r>
            <a:r>
              <a:rPr lang="en-US" dirty="0" err="1" smtClean="0"/>
              <a:t>content.htm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99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 painting image retrieved on February 5, 2018 from http://</a:t>
            </a:r>
            <a:r>
              <a:rPr lang="en-US" dirty="0" err="1" smtClean="0"/>
              <a:t>www.tundevisualart.com</a:t>
            </a:r>
            <a:r>
              <a:rPr lang="en-US" dirty="0" smtClean="0"/>
              <a:t>/</a:t>
            </a:r>
            <a:r>
              <a:rPr lang="en-US" dirty="0" err="1" smtClean="0"/>
              <a:t>classes.php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Graphic Design</a:t>
            </a:r>
            <a:r>
              <a:rPr lang="en-US" baseline="0" dirty="0" smtClean="0"/>
              <a:t> </a:t>
            </a:r>
            <a:r>
              <a:rPr lang="en-US" dirty="0" smtClean="0"/>
              <a:t>image retrieved on February 5, 2018 from http://</a:t>
            </a:r>
            <a:r>
              <a:rPr lang="en-US" dirty="0" err="1" smtClean="0"/>
              <a:t>www.stl-horizon.com</a:t>
            </a:r>
            <a:r>
              <a:rPr lang="en-US" dirty="0" smtClean="0"/>
              <a:t>/graphic-designer/</a:t>
            </a:r>
          </a:p>
          <a:p>
            <a:endParaRPr lang="en-US" dirty="0" smtClean="0"/>
          </a:p>
          <a:p>
            <a:r>
              <a:rPr lang="en-US" dirty="0" smtClean="0"/>
              <a:t>Video image retrieved on February 5, 2018 from http://</a:t>
            </a:r>
            <a:r>
              <a:rPr lang="en-US" dirty="0" err="1" smtClean="0"/>
              <a:t>www.viralblog.com</a:t>
            </a:r>
            <a:r>
              <a:rPr lang="en-US" dirty="0" smtClean="0"/>
              <a:t>/viral-social-videos/10-examples-how-to-create-winning-pitches-using-video/</a:t>
            </a:r>
          </a:p>
          <a:p>
            <a:endParaRPr lang="en-US" dirty="0" smtClean="0"/>
          </a:p>
          <a:p>
            <a:r>
              <a:rPr lang="en-US" dirty="0" smtClean="0"/>
              <a:t>Animation image retrieved on February 5, 2018 from https://</a:t>
            </a:r>
            <a:r>
              <a:rPr lang="en-US" dirty="0" err="1" smtClean="0"/>
              <a:t>www.lynda.com</a:t>
            </a:r>
            <a:r>
              <a:rPr lang="en-US" dirty="0" smtClean="0"/>
              <a:t>/Animation-tutorials/2D-Animation-Walk-Cycles-Basics/434462-2.html</a:t>
            </a:r>
          </a:p>
          <a:p>
            <a:endParaRPr lang="en-US" dirty="0" smtClean="0"/>
          </a:p>
          <a:p>
            <a:r>
              <a:rPr lang="en-US" dirty="0" smtClean="0"/>
              <a:t>Creative image retrieved on February 5, 2018 from http://</a:t>
            </a:r>
            <a:r>
              <a:rPr lang="en-US" dirty="0" err="1" smtClean="0"/>
              <a:t>www.coolbusinessideas.com</a:t>
            </a:r>
            <a:r>
              <a:rPr lang="en-US" dirty="0" smtClean="0"/>
              <a:t>/archives/5-cool-ways-creative-talent-can-help-you-market-your-business/</a:t>
            </a:r>
          </a:p>
          <a:p>
            <a:endParaRPr lang="en-US" dirty="0" smtClean="0"/>
          </a:p>
          <a:p>
            <a:r>
              <a:rPr lang="en-US" dirty="0" smtClean="0"/>
              <a:t>Teaching image retrieved on February 5, 2018 from https://</a:t>
            </a:r>
            <a:r>
              <a:rPr lang="en-US" dirty="0" err="1" smtClean="0"/>
              <a:t>www.marcodegroen.com</a:t>
            </a:r>
            <a:r>
              <a:rPr lang="en-US" dirty="0" smtClean="0"/>
              <a:t>/impact-of-multimedia-in-education-for-children-with-special-needs/</a:t>
            </a:r>
          </a:p>
          <a:p>
            <a:endParaRPr lang="en-US" dirty="0" smtClean="0"/>
          </a:p>
          <a:p>
            <a:r>
              <a:rPr lang="en-US" dirty="0" smtClean="0"/>
              <a:t>Creative</a:t>
            </a:r>
            <a:r>
              <a:rPr lang="en-US" baseline="0" dirty="0" smtClean="0"/>
              <a:t> writing </a:t>
            </a:r>
            <a:r>
              <a:rPr lang="en-US" dirty="0" smtClean="0"/>
              <a:t>image retrieved on February 5, 2018 from https://</a:t>
            </a:r>
            <a:r>
              <a:rPr lang="en-US" dirty="0" err="1" smtClean="0"/>
              <a:t>www.udemy.com</a:t>
            </a:r>
            <a:r>
              <a:rPr lang="en-US" dirty="0" smtClean="0"/>
              <a:t>/get-writing-keep-writing/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Journalism</a:t>
            </a:r>
            <a:r>
              <a:rPr lang="en-US" baseline="0" dirty="0" smtClean="0"/>
              <a:t> </a:t>
            </a:r>
            <a:r>
              <a:rPr lang="en-US" dirty="0" smtClean="0"/>
              <a:t>image retrieved on February 5, 2018 from http://</a:t>
            </a:r>
            <a:r>
              <a:rPr lang="en-US" dirty="0" err="1" smtClean="0"/>
              <a:t>campusdrift.com</a:t>
            </a:r>
            <a:r>
              <a:rPr lang="en-US" dirty="0" smtClean="0"/>
              <a:t>/du-journalism-courses-admission/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Storytelling image retrieved on February 5, 2018 from http://</a:t>
            </a:r>
            <a:r>
              <a:rPr lang="en-US" dirty="0" err="1" smtClean="0"/>
              <a:t>clifonline.org</a:t>
            </a:r>
            <a:r>
              <a:rPr lang="en-US" dirty="0" smtClean="0"/>
              <a:t>/7-uniquely-fun-storytelling-activities-to-do-with-kids/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Problem solving</a:t>
            </a:r>
            <a:r>
              <a:rPr lang="en-US" baseline="0" dirty="0" smtClean="0"/>
              <a:t> </a:t>
            </a:r>
            <a:r>
              <a:rPr lang="en-US" dirty="0" smtClean="0"/>
              <a:t>image retrieved on February 5, 2018 from https://</a:t>
            </a:r>
            <a:r>
              <a:rPr lang="en-US" dirty="0" err="1" smtClean="0"/>
              <a:t>innovateuk.blog.gov.uk</a:t>
            </a:r>
            <a:r>
              <a:rPr lang="en-US" dirty="0" smtClean="0"/>
              <a:t>/2017/07/10/cross-sector-collaboration-is-essential-to-solving-innovation-problems/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44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Rich media image retrieved on February 5, 2018 from https://</a:t>
            </a:r>
            <a:r>
              <a:rPr lang="en-US" dirty="0" err="1" smtClean="0"/>
              <a:t>eclick.vn</a:t>
            </a:r>
            <a:r>
              <a:rPr lang="en-US" dirty="0" smtClean="0"/>
              <a:t>/</a:t>
            </a:r>
            <a:r>
              <a:rPr lang="en-US" dirty="0" err="1" smtClean="0"/>
              <a:t>eblog</a:t>
            </a:r>
            <a:r>
              <a:rPr lang="en-US" dirty="0" smtClean="0"/>
              <a:t>/advertising/what-is-rich-media-really-54.html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0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Adobe CC</a:t>
            </a:r>
            <a:r>
              <a:rPr lang="en-US" baseline="0" dirty="0" smtClean="0"/>
              <a:t> icons retrieved on February 5, 2018 from https://</a:t>
            </a:r>
            <a:r>
              <a:rPr lang="en-US" baseline="0" dirty="0" err="1" smtClean="0"/>
              <a:t>www.it.miami.edu</a:t>
            </a:r>
            <a:r>
              <a:rPr lang="en-US" baseline="0" dirty="0" smtClean="0"/>
              <a:t>/a-z-listing/adobe-creative-cloud/</a:t>
            </a:r>
            <a:r>
              <a:rPr lang="en-US" baseline="0" dirty="0" err="1" smtClean="0"/>
              <a:t>index.html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What is Creative Cloud? https://</a:t>
            </a:r>
            <a:r>
              <a:rPr lang="en-US" baseline="0" dirty="0" err="1" smtClean="0"/>
              <a:t>www.adobe.com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creativecloud.html?promoid</a:t>
            </a:r>
            <a:r>
              <a:rPr lang="en-US" baseline="0" dirty="0" smtClean="0"/>
              <a:t>=NGWGRLB2&amp;mv=other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Autodesk 3ds Max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Autodesk Maya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Cinema 4D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Blender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2D Animation: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Animate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After Effects</a:t>
            </a:r>
          </a:p>
          <a:p>
            <a:endParaRPr lang="en-US" dirty="0" smtClean="0"/>
          </a:p>
          <a:p>
            <a:r>
              <a:rPr lang="en-US" dirty="0" smtClean="0"/>
              <a:t>55 Best Animation Software: The</a:t>
            </a:r>
            <a:r>
              <a:rPr lang="en-US" baseline="0" dirty="0" smtClean="0"/>
              <a:t> Ultimate List 2017 retrieved on February 5, 2018 from https://</a:t>
            </a:r>
            <a:r>
              <a:rPr lang="en-US" baseline="0" dirty="0" err="1" smtClean="0"/>
              <a:t>www.renderforest.com</a:t>
            </a:r>
            <a:r>
              <a:rPr lang="en-US" baseline="0" dirty="0" smtClean="0"/>
              <a:t>/blog/best-animation-software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Adobe Animate icon</a:t>
            </a:r>
            <a:r>
              <a:rPr lang="en-US" baseline="0" dirty="0" smtClean="0"/>
              <a:t> retrieved on February 5, 2018 from https://</a:t>
            </a:r>
            <a:r>
              <a:rPr lang="en-US" baseline="0" dirty="0" err="1" smtClean="0"/>
              <a:t>www.renderforest.com</a:t>
            </a:r>
            <a:r>
              <a:rPr lang="en-US" baseline="0" dirty="0" smtClean="0"/>
              <a:t>/blog/best-animation-software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Adobe After Effects icon</a:t>
            </a:r>
            <a:r>
              <a:rPr lang="en-US" baseline="0" dirty="0" smtClean="0"/>
              <a:t> retrieved on February 5, 2018 from https://</a:t>
            </a:r>
            <a:r>
              <a:rPr lang="en-US" baseline="0" dirty="0" err="1" smtClean="0"/>
              <a:t>commons.wikimedia.org</a:t>
            </a:r>
            <a:r>
              <a:rPr lang="en-US" baseline="0" dirty="0" smtClean="0"/>
              <a:t>/wiki/File:Adobe_After_Effects_CS6_Icon.png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3ds Max icon</a:t>
            </a:r>
            <a:r>
              <a:rPr lang="en-US" baseline="0" dirty="0" smtClean="0"/>
              <a:t> retrieved on February 5, 2018 from https://</a:t>
            </a:r>
            <a:r>
              <a:rPr lang="en-US" baseline="0" dirty="0" err="1" smtClean="0"/>
              <a:t>www.gfxmag.com</a:t>
            </a:r>
            <a:r>
              <a:rPr lang="en-US" baseline="0" dirty="0" smtClean="0"/>
              <a:t>/3ds-max-icon-vector-logo/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Adobe Premiere icon</a:t>
            </a:r>
            <a:r>
              <a:rPr lang="en-US" baseline="0" dirty="0" smtClean="0"/>
              <a:t> retrieved on February 5, 2018 from https://</a:t>
            </a:r>
            <a:r>
              <a:rPr lang="en-US" baseline="0" dirty="0" err="1" smtClean="0"/>
              <a:t>commons.wikimedia.org</a:t>
            </a:r>
            <a:r>
              <a:rPr lang="en-US" baseline="0" dirty="0" smtClean="0"/>
              <a:t>/wiki/File:Adobe_Premiere_Pro_CS6_Icon.png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Sony Vegas </a:t>
            </a:r>
            <a:r>
              <a:rPr lang="en-US" dirty="0" smtClean="0"/>
              <a:t>icon</a:t>
            </a:r>
            <a:r>
              <a:rPr lang="en-US" baseline="0" dirty="0" smtClean="0"/>
              <a:t> retrieved on February 5, 2018 from http://</a:t>
            </a:r>
            <a:r>
              <a:rPr lang="en-US" baseline="0" dirty="0" err="1" smtClean="0"/>
              <a:t>logos.wikia.com</a:t>
            </a:r>
            <a:r>
              <a:rPr lang="en-US" baseline="0" dirty="0" smtClean="0"/>
              <a:t>/wiki/File:Sony_Vegas_Pro_12_Icon.png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Final Cut Pro </a:t>
            </a:r>
            <a:r>
              <a:rPr lang="en-US" dirty="0" smtClean="0"/>
              <a:t>icon</a:t>
            </a:r>
            <a:r>
              <a:rPr lang="en-US" baseline="0" dirty="0" smtClean="0"/>
              <a:t> retrieved on February 5, 2018 from https://</a:t>
            </a:r>
            <a:r>
              <a:rPr lang="en-US" baseline="0" dirty="0" err="1" smtClean="0"/>
              <a:t>www.uplabs.com</a:t>
            </a:r>
            <a:r>
              <a:rPr lang="en-US" baseline="0" dirty="0" smtClean="0"/>
              <a:t>/posts/final-cut-pro-mac-icon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Best Video Editing Software of 2018 retrieved February 5, 2018 from https://</a:t>
            </a:r>
            <a:r>
              <a:rPr lang="en-US" baseline="0" dirty="0" err="1" smtClean="0"/>
              <a:t>www.pcmag.com</a:t>
            </a:r>
            <a:r>
              <a:rPr lang="en-US" baseline="0" dirty="0" smtClean="0"/>
              <a:t>/article2/0,2817,2397215,00.asp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Adobe Captivate</a:t>
            </a:r>
            <a:r>
              <a:rPr lang="en-US" baseline="0" dirty="0" smtClean="0"/>
              <a:t> icon retrieved on February 5, 2018 from https://</a:t>
            </a:r>
            <a:r>
              <a:rPr lang="en-US" baseline="0" dirty="0" err="1" smtClean="0"/>
              <a:t>www.brandeps.com</a:t>
            </a:r>
            <a:r>
              <a:rPr lang="en-US" baseline="0" dirty="0" smtClean="0"/>
              <a:t>/logo/A/Adobe-Captivate-01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Articulate Storyline icon retrieved on February 5, 2018 from http://</a:t>
            </a:r>
            <a:r>
              <a:rPr lang="en-US" baseline="0" dirty="0" err="1" smtClean="0"/>
              <a:t>elearningbrothers.com</a:t>
            </a:r>
            <a:r>
              <a:rPr lang="en-US" baseline="0" dirty="0" smtClean="0"/>
              <a:t>/event/5-must-know-features-articulate-storyline-2/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Camtasia</a:t>
            </a:r>
            <a:r>
              <a:rPr lang="en-US" baseline="0" dirty="0" smtClean="0"/>
              <a:t> icon retrieved February 5, 2018 from https://</a:t>
            </a:r>
            <a:r>
              <a:rPr lang="en-US" baseline="0" dirty="0" err="1" smtClean="0"/>
              <a:t>blogs.library.ucsf.edu</a:t>
            </a:r>
            <a:r>
              <a:rPr lang="en-US" baseline="0" dirty="0" smtClean="0"/>
              <a:t>/convergence/2017/10/26/goodbye-articulate-studio-hello-</a:t>
            </a:r>
            <a:r>
              <a:rPr lang="en-US" baseline="0" dirty="0" err="1" smtClean="0"/>
              <a:t>camtasia</a:t>
            </a:r>
            <a:r>
              <a:rPr lang="en-US" baseline="0" dirty="0" smtClean="0"/>
              <a:t>/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Internet image retrieved on February 5, 2018 from https://</a:t>
            </a:r>
            <a:r>
              <a:rPr lang="en-US" baseline="0" dirty="0" err="1" smtClean="0"/>
              <a:t>www.missoulacurrent.com</a:t>
            </a:r>
            <a:r>
              <a:rPr lang="en-US" baseline="0" dirty="0" smtClean="0"/>
              <a:t>/government/2017/1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Digital Kiosk image retrieved on February 5, 2018 from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=eYJYX2qlWpo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Oklahoma City Memorial image retrieved on February 5, 2018 from http://</a:t>
            </a:r>
            <a:r>
              <a:rPr lang="en-US" baseline="0" dirty="0" err="1" smtClean="0"/>
              <a:t>www.benham.com</a:t>
            </a:r>
            <a:r>
              <a:rPr lang="en-US" baseline="0" dirty="0" smtClean="0"/>
              <a:t>/portfolio/</a:t>
            </a:r>
            <a:r>
              <a:rPr lang="en-US" baseline="0" dirty="0" err="1" smtClean="0"/>
              <a:t>oklahoma</a:t>
            </a:r>
            <a:r>
              <a:rPr lang="en-US" baseline="0" dirty="0" smtClean="0"/>
              <a:t>-city-memorial-museum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Virtual Reality image retrieved on February 5, 2018 from https://</a:t>
            </a:r>
            <a:r>
              <a:rPr lang="en-US" baseline="0" dirty="0" err="1" smtClean="0"/>
              <a:t>wonderopolis.org</a:t>
            </a:r>
            <a:r>
              <a:rPr lang="en-US" baseline="0" dirty="0" smtClean="0"/>
              <a:t>/wonder/what-is-virtual-reality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Internet/website (speed increases)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Fixed vs Mobile Devices: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Marketing Statistics compilation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https://www.smartinsights.com/mobile-marketing/mobile-marketing-analytics/mobile-marketing-statistics/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kiosks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been to a museum in a large city recently?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9/11 Museum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Oklahoma City Memorial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Boardroom example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billboards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 Reality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ways being developed all of the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0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0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FHTC Interactive Multimedia Design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F2F and Online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as a Junior in HS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on 2+2 programs with ESU’s Graphic Design program and Wichita State’s Media Arts program.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10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Educational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Entertainment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Journalism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Bigger towns = more opportunities/money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Emporia (24,000): ESU Marketing, ESU IT, ESU Athletics, IM Design Group, Hopkins Manufacturing,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USD 253, Radio Station, Emporia Gazette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opportunities for small business/non-profit (i.e. Emporia Main Street, Dirty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Kanza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Promotions, Emporia Farmer’s Market, United Way, Lyon County Historical Society, Crosswinds, FHTC, and many more)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Rich media image retrieved on February 5, 2018 from https://</a:t>
            </a:r>
            <a:r>
              <a:rPr lang="en-US" dirty="0" err="1" smtClean="0"/>
              <a:t>eclick.vn</a:t>
            </a:r>
            <a:r>
              <a:rPr lang="en-US" dirty="0" smtClean="0"/>
              <a:t>/</a:t>
            </a:r>
            <a:r>
              <a:rPr lang="en-US" dirty="0" err="1" smtClean="0"/>
              <a:t>eblog</a:t>
            </a:r>
            <a:r>
              <a:rPr lang="en-US" dirty="0" smtClean="0"/>
              <a:t>/advertising/what-is-rich-media-really-54.html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0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Rich media image retrieved on February 5, 2018 from https://</a:t>
            </a:r>
            <a:r>
              <a:rPr lang="en-US" dirty="0" err="1" smtClean="0"/>
              <a:t>eclick.vn</a:t>
            </a:r>
            <a:r>
              <a:rPr lang="en-US" dirty="0" smtClean="0"/>
              <a:t>/</a:t>
            </a:r>
            <a:r>
              <a:rPr lang="en-US" dirty="0" err="1" smtClean="0"/>
              <a:t>eblog</a:t>
            </a:r>
            <a:r>
              <a:rPr lang="en-US" dirty="0" smtClean="0"/>
              <a:t>/advertising/what-is-rich-media-really-54.html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Newspapers </a:t>
            </a:r>
            <a:r>
              <a:rPr lang="en-US" baseline="0" dirty="0" smtClean="0"/>
              <a:t>image retrieved February 5, 2018 from </a:t>
            </a:r>
            <a:r>
              <a:rPr lang="en-US" baseline="0" dirty="0" err="1" smtClean="0"/>
              <a:t>htthttp</a:t>
            </a:r>
            <a:r>
              <a:rPr lang="en-US" baseline="0" dirty="0" smtClean="0"/>
              <a:t>://</a:t>
            </a:r>
            <a:r>
              <a:rPr lang="en-US" baseline="0" dirty="0" err="1" smtClean="0"/>
              <a:t>www.chicagonow.com</a:t>
            </a:r>
            <a:r>
              <a:rPr lang="en-US" baseline="0" dirty="0" smtClean="0"/>
              <a:t>/candid-</a:t>
            </a:r>
            <a:r>
              <a:rPr lang="en-US" baseline="0" dirty="0" err="1" smtClean="0"/>
              <a:t>candace</a:t>
            </a:r>
            <a:r>
              <a:rPr lang="en-US" baseline="0" dirty="0" smtClean="0"/>
              <a:t>/2016/02/chicago-tribune-sun-times-and-crains-leaders-on-the-future-of-print-media/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6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Homes and Gardens</a:t>
            </a:r>
            <a:r>
              <a:rPr lang="en-US" baseline="0" dirty="0" smtClean="0"/>
              <a:t> New Cook Book image retrieved February 5, 2018 from https://</a:t>
            </a:r>
            <a:r>
              <a:rPr lang="en-US" baseline="0" dirty="0" err="1" smtClean="0"/>
              <a:t>www.amazon.com</a:t>
            </a:r>
            <a:r>
              <a:rPr lang="en-US" baseline="0" dirty="0" smtClean="0"/>
              <a:t>/Better-Homes-Gardens-Cook-Book/</a:t>
            </a:r>
            <a:r>
              <a:rPr lang="en-US" baseline="0" dirty="0" err="1" smtClean="0"/>
              <a:t>dp</a:t>
            </a:r>
            <a:r>
              <a:rPr lang="en-US" baseline="0" dirty="0" smtClean="0"/>
              <a:t>/0544307070/ref=sr_1_12?ie=UTF8&amp;qid=1517847668&amp;sr=8-12&amp;keywords=Cookbook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 and Cook image retrieved February 5, 2018 from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=OICcMiO3_S0</a:t>
            </a:r>
          </a:p>
          <a:p>
            <a:endParaRPr lang="en-US" dirty="0" smtClean="0"/>
          </a:p>
          <a:p>
            <a:r>
              <a:rPr lang="en-US" dirty="0" smtClean="0"/>
              <a:t>Better Homes and Gardens</a:t>
            </a:r>
            <a:r>
              <a:rPr lang="en-US" baseline="0" dirty="0" smtClean="0"/>
              <a:t> New Cook Book</a:t>
            </a:r>
          </a:p>
          <a:p>
            <a:r>
              <a:rPr lang="en-US" baseline="0" dirty="0" smtClean="0"/>
              <a:t>1000 color photos</a:t>
            </a:r>
            <a:endParaRPr lang="en-US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Look and Cook</a:t>
            </a:r>
          </a:p>
          <a:p>
            <a:r>
              <a:rPr lang="en-US" sz="1200" dirty="0" smtClean="0"/>
              <a:t>Interactivity</a:t>
            </a:r>
          </a:p>
          <a:p>
            <a:r>
              <a:rPr lang="en-US" sz="1200" dirty="0" smtClean="0"/>
              <a:t>Video/Audio Instructions</a:t>
            </a:r>
          </a:p>
          <a:p>
            <a:r>
              <a:rPr lang="en-US" sz="1200" dirty="0" smtClean="0"/>
              <a:t>Runs on Mobile devices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Oxygen Atom </a:t>
            </a:r>
            <a:r>
              <a:rPr lang="en-US" baseline="0" dirty="0" smtClean="0"/>
              <a:t>image retrieved February 5, 2018 from https://</a:t>
            </a:r>
            <a:r>
              <a:rPr lang="en-US" baseline="0" dirty="0" err="1" smtClean="0"/>
              <a:t>socratic.org</a:t>
            </a:r>
            <a:r>
              <a:rPr lang="en-US" baseline="0" dirty="0" smtClean="0"/>
              <a:t>/questions/what-makes-an-oxygen-atom-different-from-a-carbon-atom-a-a-the-number-of-neutron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IMD180O M4 Lesson 6 Part 1 Review is only available with access to the Moodle course taught at FHTC.</a:t>
            </a:r>
          </a:p>
          <a:p>
            <a:endParaRPr lang="en-US" dirty="0" smtClean="0"/>
          </a:p>
          <a:p>
            <a:r>
              <a:rPr lang="en-US" dirty="0" smtClean="0"/>
              <a:t>Adobe Captivate</a:t>
            </a:r>
            <a:r>
              <a:rPr lang="en-US" baseline="0" dirty="0" smtClean="0"/>
              <a:t> icon retrieved on February 5, 2018 from https://</a:t>
            </a:r>
            <a:r>
              <a:rPr lang="en-US" baseline="0" dirty="0" err="1" smtClean="0"/>
              <a:t>www.brandeps.com</a:t>
            </a:r>
            <a:r>
              <a:rPr lang="en-US" baseline="0" dirty="0" smtClean="0"/>
              <a:t>/logo/A/Adobe-Captivate-01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Camtasia</a:t>
            </a:r>
            <a:r>
              <a:rPr lang="en-US" baseline="0" dirty="0" smtClean="0"/>
              <a:t> icon retrieved February 5, 2018 from https://</a:t>
            </a:r>
            <a:r>
              <a:rPr lang="en-US" baseline="0" dirty="0" err="1" smtClean="0"/>
              <a:t>blogs.library.ucsf.edu</a:t>
            </a:r>
            <a:r>
              <a:rPr lang="en-US" baseline="0" dirty="0" smtClean="0"/>
              <a:t>/convergence/2017/10/26/goodbye-articulate-studio-hello-</a:t>
            </a:r>
            <a:r>
              <a:rPr lang="en-US" baseline="0" dirty="0" err="1" smtClean="0"/>
              <a:t>camtasia</a:t>
            </a:r>
            <a:r>
              <a:rPr lang="en-US" baseline="0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YouTube</a:t>
            </a:r>
            <a:r>
              <a:rPr lang="en-US" baseline="0" dirty="0" smtClean="0"/>
              <a:t> icon retrieved on February 5, 2018 from https://</a:t>
            </a:r>
            <a:r>
              <a:rPr lang="en-US" baseline="0" dirty="0" err="1" smtClean="0"/>
              <a:t>www.iconfinder.com</a:t>
            </a:r>
            <a:r>
              <a:rPr lang="en-US" baseline="0" dirty="0" smtClean="0"/>
              <a:t>/icons/317714/</a:t>
            </a:r>
            <a:r>
              <a:rPr lang="en-US" baseline="0" dirty="0" err="1" smtClean="0"/>
              <a:t>video_youtube_icon#size</a:t>
            </a:r>
            <a:r>
              <a:rPr lang="en-US" baseline="0" dirty="0" smtClean="0"/>
              <a:t>=256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Lynda.com</a:t>
            </a:r>
            <a:r>
              <a:rPr lang="en-US" baseline="0" dirty="0" smtClean="0"/>
              <a:t> logo retrieved on February 5, 2018 from http://</a:t>
            </a:r>
            <a:r>
              <a:rPr lang="en-US" baseline="0" dirty="0" err="1" smtClean="0"/>
              <a:t>www.westlakelibrary.org</a:t>
            </a:r>
            <a:r>
              <a:rPr lang="en-US" baseline="0" dirty="0" smtClean="0"/>
              <a:t>/?q=node/4434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 is an excellent resource, but must sort through good and bad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bad or incorrect instructional videos have you watched?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 my car, install hardwood floor, plumbing, anything DIY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install a prefinished hardwood floor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https://www.youtube.com/watch?v=lbiP7rts1Sk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Lowes: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https://www.youtube.com/watch?v=ikx7I8mlVxI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can create their own: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created over 300 instructional videos on a variety of topics.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IMD 131 Rendering – ART Renderer Settings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https://www.youtube.com/watch?v=Mbr-u8vzTOI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Infinite Skills example: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https://www.amazon.com/Learning-Autodesk-3ds-Max-2015/dp/B00LXDUUSU/ref=sr_1_1?ie=UTF8&amp;qid=1517596559&amp;sr=8-1&amp;keywords=infinite+skills+Learning+Autodesk+3ds+Max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Lynda.com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example: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https://www.youtube.com/watch?v=HPxPQxJLGHc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Podcast/</a:t>
            </a:r>
            <a:r>
              <a:rPr lang="en-US" dirty="0" err="1" smtClean="0"/>
              <a:t>Vodcast</a:t>
            </a:r>
            <a:r>
              <a:rPr lang="en-US" dirty="0" smtClean="0"/>
              <a:t> </a:t>
            </a:r>
            <a:r>
              <a:rPr lang="en-US" baseline="0" dirty="0" smtClean="0"/>
              <a:t>logo retrieved on February 5, 2018 from https://</a:t>
            </a:r>
            <a:r>
              <a:rPr lang="en-US" baseline="0" dirty="0" err="1" smtClean="0"/>
              <a:t>itunes.apple.com</a:t>
            </a:r>
            <a:r>
              <a:rPr lang="en-US" baseline="0" dirty="0" smtClean="0"/>
              <a:t>/us/app/podcasts/id525463029?mt=8</a:t>
            </a:r>
          </a:p>
          <a:p>
            <a:endParaRPr lang="en-US" baseline="0" dirty="0" smtClean="0"/>
          </a:p>
          <a:p>
            <a:r>
              <a:rPr lang="en-US" baseline="0" dirty="0" smtClean="0"/>
              <a:t>NPR Podcast Directory retrieved on February 5, 2018 from https://</a:t>
            </a:r>
            <a:r>
              <a:rPr lang="en-US" baseline="0" dirty="0" err="1" smtClean="0"/>
              <a:t>www.npr.org</a:t>
            </a:r>
            <a:r>
              <a:rPr lang="en-US" baseline="0" dirty="0" smtClean="0"/>
              <a:t>/podcasts/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Apple Podcast Resources retrieved on February 5, 2018 from https://</a:t>
            </a:r>
            <a:r>
              <a:rPr lang="en-US" baseline="0" dirty="0" err="1" smtClean="0"/>
              <a:t>www.apple.com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itunes</a:t>
            </a:r>
            <a:r>
              <a:rPr lang="en-US" baseline="0" dirty="0" smtClean="0"/>
              <a:t>/podcasts/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listens to podcasts?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 any topic you can think of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Redington</a:t>
            </a:r>
            <a:r>
              <a:rPr lang="en-US" baseline="0" dirty="0" smtClean="0"/>
              <a:t> logo retrieved on February 5, 2018 from http://</a:t>
            </a:r>
            <a:r>
              <a:rPr lang="en-US" baseline="0" dirty="0" err="1" smtClean="0"/>
              <a:t>www.sugarcreekflyshop.com</a:t>
            </a:r>
            <a:r>
              <a:rPr lang="en-US" baseline="0" dirty="0" smtClean="0"/>
              <a:t>/brands/</a:t>
            </a:r>
            <a:r>
              <a:rPr lang="en-US" baseline="0" dirty="0" err="1" smtClean="0"/>
              <a:t>redington</a:t>
            </a:r>
            <a:r>
              <a:rPr lang="en-US" baseline="0" dirty="0" smtClean="0"/>
              <a:t>-fly-</a:t>
            </a:r>
            <a:r>
              <a:rPr lang="en-US" baseline="0" dirty="0" err="1" smtClean="0"/>
              <a:t>fishing.html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Salsa logo retrieved on February 5, 2018 from http://</a:t>
            </a:r>
            <a:r>
              <a:rPr lang="en-US" baseline="0" dirty="0" err="1" smtClean="0"/>
              <a:t>www.krakatoabikes.net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index.php?cPath</a:t>
            </a:r>
            <a:r>
              <a:rPr lang="en-US" baseline="0" dirty="0" smtClean="0"/>
              <a:t>=63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Yeti logo retrieved on February 5, 2018 from https://</a:t>
            </a:r>
            <a:r>
              <a:rPr lang="en-US" baseline="0" dirty="0" err="1" smtClean="0"/>
              <a:t>www.mastgeneralstore.com</a:t>
            </a:r>
            <a:r>
              <a:rPr lang="en-US" baseline="0" dirty="0" smtClean="0"/>
              <a:t>/brand/yeti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Redington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Hours in LA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https://www.redington.com/experience/videos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Expanding market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Salsa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Touching the Sun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https://vimeo.com/243666925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our product will change your life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Storytelling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Bikepacking.com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 &gt; Inspiration &gt; Videos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http://www.bikepacking.com/plog/video/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 promote a new, expanding market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Storytelling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Yeti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Yeti Presents: John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Shocklee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A Fairy Tale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https://www.youtube.com/watch?v=6Wn9umlQMbU&amp;index=12&amp;list=PLT6IyUkzp1o2G2YHBFRsUDP_NLg_jh3QV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 show product very much (Less than 10-15 seconds in 7 minute video.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Storytelling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Tree Service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Wellnitz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Tree Roots Expose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https://www.youtube.com/watch?v=OPl39l9bxtM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 explain process to customer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in middle of commercial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4911-7148-464B-9CF4-BB080BCCF8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ington.com/experience/videos" TargetMode="External"/><Relationship Id="rId4" Type="http://schemas.openxmlformats.org/officeDocument/2006/relationships/hyperlink" Target="https://vimeo.com/243666925" TargetMode="External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hyperlink" Target="https://www.youtube.com/watch?v=6Wn9umlQMbU&amp;index=12&amp;list=PLT6IyUkzp1o2G2YHBFRsUDP_NLg_jh3QV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eg"/><Relationship Id="rId9" Type="http://schemas.openxmlformats.org/officeDocument/2006/relationships/image" Target="../media/image22.jpg"/><Relationship Id="rId10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s://www.adobe.com/creativecloud.html?promoid=NGWGRLB2&amp;mv=other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s://www.renderforest.com/blog/best-animation-software" TargetMode="External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hyperlink" Target="https://www.pcmag.com/article2/0,2817,2397215,00.asp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hyperlink" Target="https://www.smartinsights.com/mobile-marketing/mobile-marketing-analytics/mobile-marketing-statistics/" TargetMode="External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hyperlink" Target="https://www.fhtc.edu/web/majors/details/imd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nsascity.com/" TargetMode="External"/><Relationship Id="rId4" Type="http://schemas.openxmlformats.org/officeDocument/2006/relationships/hyperlink" Target="http://www.emporiagazette.com/multimedia/" TargetMode="External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kvoe.com/" TargetMode="External"/><Relationship Id="rId3" Type="http://schemas.openxmlformats.org/officeDocument/2006/relationships/hyperlink" Target="http://www.v100rock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Better-Homes-Gardens-Cook-Book/dp/0544307070/ref=sr_1_12?ie=UTF8&amp;qid=1517847668&amp;sr=8-12&amp;keywords=Cookbook" TargetMode="External"/><Relationship Id="rId4" Type="http://schemas.openxmlformats.org/officeDocument/2006/relationships/image" Target="../media/image5.jpg"/><Relationship Id="rId5" Type="http://schemas.openxmlformats.org/officeDocument/2006/relationships/hyperlink" Target="https://www.youtube.com/watch?v=NXlSQZoJ_9M" TargetMode="External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PKKQnijnsM" TargetMode="External"/><Relationship Id="rId4" Type="http://schemas.openxmlformats.org/officeDocument/2006/relationships/hyperlink" Target="https://www.youtube.com/watch?v=fWuHWc1JlP8" TargetMode="External"/><Relationship Id="rId5" Type="http://schemas.openxmlformats.org/officeDocument/2006/relationships/hyperlink" Target="https://www.youtube.com/watch?v=zh0Rm4Ihkns" TargetMode="External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IVovCAI-5A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hyperlink" Target="https://www.youtube.com/watch?v=ikx7I8mlVxI" TargetMode="External"/><Relationship Id="rId6" Type="http://schemas.openxmlformats.org/officeDocument/2006/relationships/hyperlink" Target="https://www.youtube.com/watch?v=HPxPQxJLGHc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podcasts/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s://www.apple.com/itunes/podcasts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136260"/>
            <a:ext cx="8676222" cy="3200400"/>
          </a:xfrm>
        </p:spPr>
        <p:txBody>
          <a:bodyPr/>
          <a:lstStyle/>
          <a:p>
            <a:r>
              <a:rPr lang="en-US" dirty="0" smtClean="0"/>
              <a:t>Multimedia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4412859"/>
            <a:ext cx="8676222" cy="1905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want it, but we are not sure what “it” actually is.</a:t>
            </a:r>
            <a:endParaRPr lang="en-US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14761" y="5791200"/>
            <a:ext cx="6807360" cy="440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John Decker </a:t>
            </a:r>
            <a:r>
              <a:rPr lang="mr-IN" dirty="0" smtClean="0"/>
              <a:t>–</a:t>
            </a:r>
            <a:r>
              <a:rPr lang="en-US" dirty="0" smtClean="0"/>
              <a:t> Flint Hills Technical College</a:t>
            </a:r>
            <a:endParaRPr lang="en-US" dirty="0"/>
          </a:p>
        </p:txBody>
      </p:sp>
      <p:pic>
        <p:nvPicPr>
          <p:cNvPr id="4" name="Picture 3" descr="multimedia-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910527"/>
            <a:ext cx="4670425" cy="24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Marketing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1141412" y="4734099"/>
            <a:ext cx="287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24 Hours in LA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55113" y="1724891"/>
            <a:ext cx="268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Touching the Sun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1724891"/>
            <a:ext cx="2870091" cy="287009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13" y="1724891"/>
            <a:ext cx="4104080" cy="203494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13" y="4077411"/>
            <a:ext cx="4104080" cy="2052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55113" y="4077411"/>
            <a:ext cx="268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John </a:t>
            </a:r>
            <a:r>
              <a:rPr lang="en-US" dirty="0" err="1" smtClean="0">
                <a:hlinkClick r:id="rId8"/>
              </a:rPr>
              <a:t>Shocklee</a:t>
            </a:r>
            <a:endParaRPr lang="en-US" dirty="0" smtClean="0">
              <a:hlinkClick r:id="rId8"/>
            </a:endParaRPr>
          </a:p>
          <a:p>
            <a:r>
              <a:rPr lang="en-US" dirty="0" smtClean="0">
                <a:hlinkClick r:id="rId8"/>
              </a:rPr>
              <a:t>A Fairy Tale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601595"/>
            <a:ext cx="8686800" cy="1468800"/>
          </a:xfrm>
        </p:spPr>
        <p:txBody>
          <a:bodyPr anchor="t"/>
          <a:lstStyle/>
          <a:p>
            <a:pPr algn="l"/>
            <a:r>
              <a:rPr lang="en-US" dirty="0" smtClean="0"/>
              <a:t>What type of student may </a:t>
            </a:r>
            <a:br>
              <a:rPr lang="en-US" dirty="0" smtClean="0"/>
            </a:br>
            <a:r>
              <a:rPr lang="en-US" dirty="0" smtClean="0"/>
              <a:t>be interested in Multimedia?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68"/>
            <a:ext cx="4142463" cy="2757327"/>
          </a:xfrm>
          <a:prstGeom prst="rect">
            <a:avLst/>
          </a:prstGeom>
        </p:spPr>
      </p:pic>
      <p:pic>
        <p:nvPicPr>
          <p:cNvPr id="4" name="Picture 3" descr="Graphic-Design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75" y="4053638"/>
            <a:ext cx="5016500" cy="2821781"/>
          </a:xfrm>
          <a:prstGeom prst="rect">
            <a:avLst/>
          </a:prstGeom>
        </p:spPr>
      </p:pic>
      <p:pic>
        <p:nvPicPr>
          <p:cNvPr id="6" name="Picture 5" descr="VM_BeginnerVideo_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2394162"/>
            <a:ext cx="4927600" cy="2812838"/>
          </a:xfrm>
          <a:prstGeom prst="rect">
            <a:avLst/>
          </a:prstGeom>
        </p:spPr>
      </p:pic>
      <p:pic>
        <p:nvPicPr>
          <p:cNvPr id="7" name="Picture 6" descr="animati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5" y="3497021"/>
            <a:ext cx="5159375" cy="2902148"/>
          </a:xfrm>
          <a:prstGeom prst="rect">
            <a:avLst/>
          </a:prstGeom>
        </p:spPr>
      </p:pic>
      <p:pic>
        <p:nvPicPr>
          <p:cNvPr id="8" name="Picture 7" descr="creative talen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90" y="2723131"/>
            <a:ext cx="4080510" cy="2914650"/>
          </a:xfrm>
          <a:prstGeom prst="rect">
            <a:avLst/>
          </a:prstGeom>
        </p:spPr>
      </p:pic>
      <p:pic>
        <p:nvPicPr>
          <p:cNvPr id="9" name="Picture 8" descr="teaching with multimedia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02" y="3497021"/>
            <a:ext cx="5766373" cy="3245644"/>
          </a:xfrm>
          <a:prstGeom prst="rect">
            <a:avLst/>
          </a:prstGeom>
        </p:spPr>
      </p:pic>
      <p:pic>
        <p:nvPicPr>
          <p:cNvPr id="10" name="Picture 9" descr="creative writin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3131"/>
            <a:ext cx="5524500" cy="3108452"/>
          </a:xfrm>
          <a:prstGeom prst="rect">
            <a:avLst/>
          </a:prstGeom>
        </p:spPr>
      </p:pic>
      <p:pic>
        <p:nvPicPr>
          <p:cNvPr id="11" name="Picture 10" descr="journalis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4" y="2055873"/>
            <a:ext cx="5175250" cy="2908491"/>
          </a:xfrm>
          <a:prstGeom prst="rect">
            <a:avLst/>
          </a:prstGeom>
        </p:spPr>
      </p:pic>
      <p:pic>
        <p:nvPicPr>
          <p:cNvPr id="12" name="Picture 11" descr="storytellin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60" y="3103757"/>
            <a:ext cx="5143500" cy="3638908"/>
          </a:xfrm>
          <a:prstGeom prst="rect">
            <a:avLst/>
          </a:prstGeom>
        </p:spPr>
      </p:pic>
      <p:pic>
        <p:nvPicPr>
          <p:cNvPr id="13" name="Picture 12" descr="Problem-solving-620-620x397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30" y="2289743"/>
            <a:ext cx="59055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2466609"/>
            <a:ext cx="8686800" cy="1468800"/>
          </a:xfrm>
        </p:spPr>
        <p:txBody>
          <a:bodyPr/>
          <a:lstStyle/>
          <a:p>
            <a:r>
              <a:rPr lang="en-US" dirty="0" smtClean="0"/>
              <a:t>Authoring Tools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Adobe CC</a:t>
            </a:r>
            <a:endParaRPr lang="en-US" sz="4800" dirty="0"/>
          </a:p>
        </p:txBody>
      </p:sp>
      <p:pic>
        <p:nvPicPr>
          <p:cNvPr id="11" name="Content Placeholder 10" descr="adobecc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-3403" r="-1617" b="9073"/>
          <a:stretch/>
        </p:blipFill>
        <p:spPr>
          <a:xfrm>
            <a:off x="2032000" y="1942977"/>
            <a:ext cx="8318500" cy="3521075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76862" y="5933524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hlinkClick r:id="rId4"/>
              </a:rPr>
              <a:t>What is Creative Cloud?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5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Animation</a:t>
            </a:r>
            <a:endParaRPr lang="en-US" sz="4800" dirty="0"/>
          </a:p>
        </p:txBody>
      </p:sp>
      <p:pic>
        <p:nvPicPr>
          <p:cNvPr id="5" name="Content Placeholder 4" descr="Adobe_After_Effects_CS6_Icon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044" r="3328" b="8908"/>
          <a:stretch/>
        </p:blipFill>
        <p:spPr>
          <a:xfrm>
            <a:off x="4685345" y="2205149"/>
            <a:ext cx="3213358" cy="3124200"/>
          </a:xfrm>
        </p:spPr>
      </p:pic>
      <p:pic>
        <p:nvPicPr>
          <p:cNvPr id="4" name="Content Placeholder 3" descr="adobe animate icon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6315" r="5830" b="7632"/>
          <a:stretch/>
        </p:blipFill>
        <p:spPr>
          <a:xfrm>
            <a:off x="1346916" y="2205148"/>
            <a:ext cx="3213359" cy="3124201"/>
          </a:xfrm>
        </p:spPr>
      </p:pic>
      <p:sp>
        <p:nvSpPr>
          <p:cNvPr id="7" name="TextBox 6"/>
          <p:cNvSpPr txBox="1"/>
          <p:nvPr/>
        </p:nvSpPr>
        <p:spPr>
          <a:xfrm>
            <a:off x="6290872" y="5551390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hlinkClick r:id="rId5"/>
              </a:rPr>
              <a:t>55 Best Animation Software (2017)</a:t>
            </a:r>
            <a:endParaRPr lang="en-US" dirty="0"/>
          </a:p>
        </p:txBody>
      </p:sp>
      <p:pic>
        <p:nvPicPr>
          <p:cNvPr id="6" name="Picture 5" descr="3ds-max-icon-vector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54" y="2205149"/>
            <a:ext cx="3124708" cy="31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Video</a:t>
            </a:r>
            <a:endParaRPr lang="en-US" sz="4800" dirty="0"/>
          </a:p>
        </p:txBody>
      </p:sp>
      <p:pic>
        <p:nvPicPr>
          <p:cNvPr id="5" name="Content Placeholder 4" descr="Sony_Vegas_Pro_12_Icon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3" r="605" b="1814"/>
          <a:stretch/>
        </p:blipFill>
        <p:spPr>
          <a:xfrm>
            <a:off x="4823695" y="2262876"/>
            <a:ext cx="3161596" cy="3124200"/>
          </a:xfrm>
        </p:spPr>
      </p:pic>
      <p:pic>
        <p:nvPicPr>
          <p:cNvPr id="4" name="Content Placeholder 3" descr="Adobe_Premiere_Pro_CS6_Icon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697" r="3339" b="8940"/>
          <a:stretch/>
        </p:blipFill>
        <p:spPr>
          <a:xfrm>
            <a:off x="1289192" y="2262875"/>
            <a:ext cx="3194116" cy="3124201"/>
          </a:xfrm>
        </p:spPr>
      </p:pic>
      <p:pic>
        <p:nvPicPr>
          <p:cNvPr id="6" name="Picture 5" descr="final cut pro 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6" y="1995012"/>
            <a:ext cx="3547189" cy="3547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0872" y="5551390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hlinkClick r:id="rId6"/>
              </a:rPr>
              <a:t>The Best Video Editing Software of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Instructional Design</a:t>
            </a:r>
            <a:endParaRPr lang="en-US" sz="4800" dirty="0"/>
          </a:p>
        </p:txBody>
      </p:sp>
      <p:pic>
        <p:nvPicPr>
          <p:cNvPr id="7" name="Content Placeholder 6" descr="camtasia-logo-300x300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2"/>
          <a:stretch/>
        </p:blipFill>
        <p:spPr>
          <a:xfrm>
            <a:off x="7924299" y="2359096"/>
            <a:ext cx="3123112" cy="3124200"/>
          </a:xfrm>
        </p:spPr>
      </p:pic>
      <p:pic>
        <p:nvPicPr>
          <p:cNvPr id="6" name="Content Placeholder 5" descr="adobe captivate icon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5" b="-1"/>
          <a:stretch/>
        </p:blipFill>
        <p:spPr>
          <a:xfrm>
            <a:off x="1141413" y="2359095"/>
            <a:ext cx="3130238" cy="3124201"/>
          </a:xfrm>
        </p:spPr>
      </p:pic>
      <p:pic>
        <p:nvPicPr>
          <p:cNvPr id="8" name="Picture 7" descr="articulate_storyli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06" y="2059080"/>
            <a:ext cx="3703966" cy="36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2466609"/>
            <a:ext cx="8686800" cy="1468800"/>
          </a:xfrm>
        </p:spPr>
        <p:txBody>
          <a:bodyPr/>
          <a:lstStyle/>
          <a:p>
            <a:r>
              <a:rPr lang="en-US" dirty="0" smtClean="0"/>
              <a:t>Delivery Methods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850"/>
            <a:ext cx="12192000" cy="7562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818640"/>
            <a:ext cx="12192000" cy="187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hlinkClick r:id="rId4"/>
              </a:rPr>
              <a:t>Fixed vs Mobile Devices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520" y="-554355"/>
            <a:ext cx="13177520" cy="741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20" y="-1157514"/>
            <a:ext cx="12517120" cy="894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880" y="-926253"/>
            <a:ext cx="12628880" cy="84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2466609"/>
            <a:ext cx="8686800" cy="1468800"/>
          </a:xfrm>
        </p:spPr>
        <p:txBody>
          <a:bodyPr/>
          <a:lstStyle/>
          <a:p>
            <a:r>
              <a:rPr lang="en-US" dirty="0" smtClean="0"/>
              <a:t>Educational Opportunities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d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fhtc_word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" y="321221"/>
            <a:ext cx="1832791" cy="889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0872" y="5551390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hlinkClick r:id="rId5"/>
              </a:rPr>
              <a:t>For more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0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2466609"/>
            <a:ext cx="8686800" cy="1468800"/>
          </a:xfrm>
        </p:spPr>
        <p:txBody>
          <a:bodyPr/>
          <a:lstStyle/>
          <a:p>
            <a:r>
              <a:rPr lang="en-US" dirty="0" smtClean="0"/>
              <a:t>Examples of </a:t>
            </a:r>
            <a:br>
              <a:rPr lang="en-US" dirty="0" smtClean="0"/>
            </a:br>
            <a:r>
              <a:rPr lang="en-US" dirty="0" smtClean="0"/>
              <a:t>Rich-Media Experiences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59" y="4034997"/>
            <a:ext cx="3628254" cy="18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2466609"/>
            <a:ext cx="8686800" cy="1468800"/>
          </a:xfrm>
        </p:spPr>
        <p:txBody>
          <a:bodyPr/>
          <a:lstStyle/>
          <a:p>
            <a:r>
              <a:rPr lang="en-US" dirty="0" smtClean="0"/>
              <a:t>Employment Opportunities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126480" cy="3474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57200" bIns="457200" rtlCol="0" anchor="b"/>
          <a:lstStyle/>
          <a:p>
            <a:pPr algn="r"/>
            <a:r>
              <a:rPr lang="en-US" sz="6000" dirty="0" smtClean="0">
                <a:solidFill>
                  <a:schemeClr val="accent5"/>
                </a:solidFill>
              </a:rPr>
              <a:t>Marketing</a:t>
            </a:r>
            <a:endParaRPr lang="en-US" sz="6000" dirty="0">
              <a:solidFill>
                <a:schemeClr val="accent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6480" y="0"/>
            <a:ext cx="6065520" cy="347472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0" bIns="457200" rtlCol="0" anchor="b"/>
          <a:lstStyle/>
          <a:p>
            <a:r>
              <a:rPr lang="en-US" sz="6000" dirty="0" smtClean="0">
                <a:solidFill>
                  <a:schemeClr val="accent6"/>
                </a:solidFill>
              </a:rPr>
              <a:t>Education</a:t>
            </a:r>
            <a:endParaRPr lang="en-US" sz="6000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74720"/>
            <a:ext cx="6126480" cy="338328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457200" rIns="457200" rtlCol="0" anchor="t"/>
          <a:lstStyle/>
          <a:p>
            <a:pPr algn="r"/>
            <a:r>
              <a:rPr lang="en-US" sz="6000" dirty="0" smtClean="0">
                <a:solidFill>
                  <a:schemeClr val="accent6"/>
                </a:solidFill>
              </a:rPr>
              <a:t>Entertainment</a:t>
            </a:r>
            <a:endParaRPr lang="en-US" sz="6000" dirty="0">
              <a:solidFill>
                <a:schemeClr val="accent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480" y="3474720"/>
            <a:ext cx="6065520" cy="338328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457200" tIns="457200" rtlCol="0" anchor="t"/>
          <a:lstStyle/>
          <a:p>
            <a:r>
              <a:rPr lang="en-US" sz="6000" dirty="0" smtClean="0">
                <a:solidFill>
                  <a:schemeClr val="accent5"/>
                </a:solidFill>
              </a:rPr>
              <a:t>Journalism</a:t>
            </a:r>
            <a:endParaRPr lang="en-US" sz="6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2466609"/>
            <a:ext cx="8686800" cy="14688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This is not your </a:t>
            </a:r>
            <a:br>
              <a:rPr lang="en-US" sz="4800" dirty="0" smtClean="0"/>
            </a:br>
            <a:r>
              <a:rPr lang="en-US" sz="4800" dirty="0" smtClean="0"/>
              <a:t>grandfathers Newspaper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hlinkClick r:id="rId3"/>
              </a:rPr>
              <a:t>Kansas </a:t>
            </a:r>
            <a:r>
              <a:rPr lang="en-US" sz="3600" smtClean="0">
                <a:hlinkClick r:id="rId3"/>
              </a:rPr>
              <a:t>City Star</a:t>
            </a:r>
            <a:endParaRPr lang="en-US" sz="3600" dirty="0"/>
          </a:p>
          <a:p>
            <a:r>
              <a:rPr lang="en-US" sz="2200" dirty="0" smtClean="0"/>
              <a:t>Use of video and animation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hlinkClick r:id="rId4"/>
              </a:rPr>
              <a:t>Emporia Gazette</a:t>
            </a:r>
            <a:endParaRPr lang="en-US" sz="3600" dirty="0"/>
          </a:p>
          <a:p>
            <a:r>
              <a:rPr lang="en-US" sz="2200" dirty="0" smtClean="0"/>
              <a:t>Page devoted to “multimedia”</a:t>
            </a:r>
            <a:endParaRPr lang="en-US" sz="2200" dirty="0"/>
          </a:p>
        </p:txBody>
      </p:sp>
      <p:pic>
        <p:nvPicPr>
          <p:cNvPr id="5" name="Picture 4" descr="Newspap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332"/>
            <a:ext cx="12192000" cy="81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Radio, </a:t>
            </a:r>
            <a:br>
              <a:rPr lang="en-US" sz="4800" dirty="0" smtClean="0"/>
            </a:br>
            <a:r>
              <a:rPr lang="en-US" sz="4800" dirty="0" smtClean="0"/>
              <a:t>it’s not just on the radio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hlinkClick r:id="rId2"/>
              </a:rPr>
              <a:t>KVOE </a:t>
            </a:r>
            <a:r>
              <a:rPr lang="mr-IN" sz="3600" dirty="0" smtClean="0">
                <a:hlinkClick r:id="rId2"/>
              </a:rPr>
              <a:t>–</a:t>
            </a:r>
            <a:r>
              <a:rPr lang="en-US" sz="3600" dirty="0" smtClean="0">
                <a:hlinkClick r:id="rId2"/>
              </a:rPr>
              <a:t> Emporia</a:t>
            </a:r>
            <a:endParaRPr lang="en-US" sz="3600" dirty="0"/>
          </a:p>
          <a:p>
            <a:r>
              <a:rPr lang="en-US" sz="2200" dirty="0" smtClean="0"/>
              <a:t>Video section on home page</a:t>
            </a:r>
          </a:p>
          <a:p>
            <a:r>
              <a:rPr lang="en-US" sz="2200" dirty="0" smtClean="0"/>
              <a:t>Live broadcast more than just audio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hlinkClick r:id="rId3"/>
              </a:rPr>
              <a:t>V-100 - Topeka</a:t>
            </a:r>
            <a:endParaRPr lang="en-US" sz="3600" dirty="0" smtClean="0"/>
          </a:p>
          <a:p>
            <a:r>
              <a:rPr lang="en-US" sz="2200" dirty="0" smtClean="0"/>
              <a:t>Photos scrolling at top</a:t>
            </a:r>
          </a:p>
          <a:p>
            <a:r>
              <a:rPr lang="en-US" sz="2200" dirty="0" smtClean="0"/>
              <a:t>Video at bottom of home page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4531895" y="4936791"/>
            <a:ext cx="7660105" cy="14934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Ins="457200" rtlCol="0" anchor="ctr"/>
          <a:lstStyle/>
          <a:p>
            <a:pPr algn="r"/>
            <a:r>
              <a:rPr lang="en-US" sz="3600" dirty="0"/>
              <a:t>How do you listen to music?</a:t>
            </a:r>
          </a:p>
          <a:p>
            <a:pPr algn="r"/>
            <a:r>
              <a:rPr lang="en-US" sz="3600" dirty="0"/>
              <a:t>Is </a:t>
            </a:r>
            <a:r>
              <a:rPr lang="en-US" sz="3600" dirty="0" smtClean="0"/>
              <a:t>multimedia </a:t>
            </a:r>
            <a:r>
              <a:rPr lang="en-US" sz="3600" dirty="0"/>
              <a:t>involved?</a:t>
            </a:r>
          </a:p>
        </p:txBody>
      </p:sp>
    </p:spTree>
    <p:extLst>
      <p:ext uri="{BB962C8B-B14F-4D97-AF65-F5344CB8AC3E}">
        <p14:creationId xmlns:p14="http://schemas.microsoft.com/office/powerpoint/2010/main" val="10761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Traditional book </a:t>
            </a:r>
            <a:r>
              <a:rPr lang="en-US" sz="3600" dirty="0" err="1" smtClean="0"/>
              <a:t>vs</a:t>
            </a:r>
            <a:r>
              <a:rPr lang="en-US" sz="4800" dirty="0" smtClean="0"/>
              <a:t> E-Book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141412" y="5367423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Better Homes &amp; Gardens</a:t>
            </a:r>
            <a:endParaRPr lang="en-US" dirty="0"/>
          </a:p>
        </p:txBody>
      </p:sp>
      <p:pic>
        <p:nvPicPr>
          <p:cNvPr id="8" name="Content Placeholder 7" descr="Cookbook.jp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0" r="1235" b="22335"/>
          <a:stretch/>
        </p:blipFill>
        <p:spPr>
          <a:xfrm>
            <a:off x="1141412" y="2072224"/>
            <a:ext cx="4876800" cy="3124201"/>
          </a:xfrm>
        </p:spPr>
      </p:pic>
      <p:sp>
        <p:nvSpPr>
          <p:cNvPr id="9" name="TextBox 8"/>
          <p:cNvSpPr txBox="1"/>
          <p:nvPr/>
        </p:nvSpPr>
        <p:spPr>
          <a:xfrm>
            <a:off x="6170612" y="5372355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Look and Cook</a:t>
            </a:r>
            <a:endParaRPr lang="en-US" dirty="0"/>
          </a:p>
        </p:txBody>
      </p:sp>
      <p:pic>
        <p:nvPicPr>
          <p:cNvPr id="12" name="Content Placeholder 11" descr="lookandcook.jpg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62" r="-241" b="-7202"/>
          <a:stretch/>
        </p:blipFill>
        <p:spPr>
          <a:xfrm>
            <a:off x="6170612" y="2072224"/>
            <a:ext cx="4876800" cy="3124200"/>
          </a:xfrm>
        </p:spPr>
      </p:pic>
    </p:spTree>
    <p:extLst>
      <p:ext uri="{BB962C8B-B14F-4D97-AF65-F5344CB8AC3E}">
        <p14:creationId xmlns:p14="http://schemas.microsoft.com/office/powerpoint/2010/main" val="24690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Instructional </a:t>
            </a:r>
            <a:br>
              <a:rPr lang="en-US" sz="4800" dirty="0" smtClean="0"/>
            </a:br>
            <a:r>
              <a:rPr lang="en-US" sz="4800" dirty="0" smtClean="0"/>
              <a:t>Animations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304099"/>
            <a:ext cx="4876800" cy="312420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hlinkClick r:id="rId3"/>
              </a:rPr>
              <a:t>W</a:t>
            </a:r>
            <a:r>
              <a:rPr lang="en-US" sz="3600" dirty="0" smtClean="0">
                <a:hlinkClick r:id="rId3"/>
              </a:rPr>
              <a:t>ealth and </a:t>
            </a:r>
            <a:br>
              <a:rPr lang="en-US" sz="3600" dirty="0" smtClean="0">
                <a:hlinkClick r:id="rId3"/>
              </a:rPr>
            </a:br>
            <a:r>
              <a:rPr lang="en-US" sz="3600" dirty="0" smtClean="0">
                <a:hlinkClick r:id="rId3"/>
              </a:rPr>
              <a:t>Inequality in America</a:t>
            </a:r>
            <a:endParaRPr lang="en-US" sz="3600" dirty="0"/>
          </a:p>
          <a:p>
            <a:r>
              <a:rPr lang="en-US" sz="2200" dirty="0" smtClean="0"/>
              <a:t>Adds visual interest</a:t>
            </a:r>
          </a:p>
          <a:p>
            <a:r>
              <a:rPr lang="en-US" sz="2200" dirty="0" smtClean="0"/>
              <a:t>Impactful</a:t>
            </a:r>
            <a:endParaRPr lang="en-US" sz="2200" dirty="0"/>
          </a:p>
          <a:p>
            <a:r>
              <a:rPr lang="en-US" sz="2200" dirty="0" smtClean="0"/>
              <a:t>Does not matter if you agree </a:t>
            </a:r>
            <a:br>
              <a:rPr lang="en-US" sz="2200" dirty="0" smtClean="0"/>
            </a:br>
            <a:r>
              <a:rPr lang="en-US" sz="2200" dirty="0" smtClean="0"/>
              <a:t>with information or not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550" y="2304099"/>
            <a:ext cx="4876800" cy="18857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hlinkClick r:id="rId4"/>
              </a:rPr>
              <a:t>Oxygen Atom</a:t>
            </a:r>
            <a:endParaRPr lang="en-US" sz="3600" dirty="0" smtClean="0"/>
          </a:p>
          <a:p>
            <a:r>
              <a:rPr lang="en-US" sz="2200" dirty="0" smtClean="0"/>
              <a:t>Better representation of how electrons move than a normal textbook illustration</a:t>
            </a:r>
            <a:endParaRPr lang="en-US" sz="22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302550" y="4316548"/>
            <a:ext cx="4876800" cy="18857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 smtClean="0">
                <a:hlinkClick r:id="rId5"/>
              </a:rPr>
              <a:t>Thrust Bearing</a:t>
            </a:r>
            <a:endParaRPr lang="en-US" sz="3600" dirty="0" smtClean="0"/>
          </a:p>
          <a:p>
            <a:r>
              <a:rPr lang="en-US" sz="2200" dirty="0" smtClean="0"/>
              <a:t>Online delivery with a piece of equipment that could not be shared otherwise</a:t>
            </a:r>
            <a:endParaRPr lang="en-US" sz="2200" dirty="0"/>
          </a:p>
        </p:txBody>
      </p:sp>
      <p:pic>
        <p:nvPicPr>
          <p:cNvPr id="7" name="Picture 6" descr="Oxygen Ato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119" y="362889"/>
            <a:ext cx="2331784" cy="19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Interaction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930213"/>
            <a:ext cx="4876800" cy="391470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IMD 180O M4 </a:t>
            </a:r>
            <a:br>
              <a:rPr lang="en-US" sz="3600" dirty="0" smtClean="0"/>
            </a:br>
            <a:r>
              <a:rPr lang="en-US" sz="3600" dirty="0" smtClean="0"/>
              <a:t>Lesson 6 Part 1 Review</a:t>
            </a:r>
          </a:p>
          <a:p>
            <a:pPr lvl="1"/>
            <a:r>
              <a:rPr lang="en-US" sz="2200" dirty="0" smtClean="0"/>
              <a:t>Adobe Captivate</a:t>
            </a:r>
          </a:p>
          <a:p>
            <a:pPr lvl="1"/>
            <a:r>
              <a:rPr lang="en-US" sz="2200" dirty="0" smtClean="0"/>
              <a:t>Interaction</a:t>
            </a:r>
          </a:p>
          <a:p>
            <a:pPr lvl="1"/>
            <a:r>
              <a:rPr lang="en-US" sz="2200" dirty="0" smtClean="0"/>
              <a:t>Non-linear</a:t>
            </a:r>
          </a:p>
          <a:p>
            <a:pPr lvl="1"/>
            <a:r>
              <a:rPr lang="en-US" sz="2200" dirty="0" smtClean="0"/>
              <a:t>Force completion</a:t>
            </a:r>
          </a:p>
          <a:p>
            <a:pPr lvl="1"/>
            <a:r>
              <a:rPr lang="en-US" sz="2200" dirty="0" smtClean="0"/>
              <a:t>Quiz reporting</a:t>
            </a:r>
          </a:p>
          <a:p>
            <a:pPr lvl="1"/>
            <a:r>
              <a:rPr lang="en-US" sz="2200" dirty="0" smtClean="0"/>
              <a:t>HTML5 </a:t>
            </a:r>
            <a:r>
              <a:rPr lang="en-US" sz="2200" dirty="0" err="1" smtClean="0"/>
              <a:t>vs</a:t>
            </a:r>
            <a:r>
              <a:rPr lang="en-US" sz="2200" dirty="0" smtClean="0"/>
              <a:t> SWF</a:t>
            </a:r>
          </a:p>
          <a:p>
            <a:pPr lvl="1"/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5384" y="1930213"/>
            <a:ext cx="4876800" cy="312420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3600" dirty="0" err="1" smtClean="0">
                <a:hlinkClick r:id="rId3"/>
              </a:rPr>
              <a:t>Camtasia</a:t>
            </a:r>
            <a:endParaRPr lang="en-US" sz="3600" dirty="0" smtClean="0"/>
          </a:p>
          <a:p>
            <a:r>
              <a:rPr lang="en-US" sz="2200" dirty="0" smtClean="0"/>
              <a:t>Has anyone used this?</a:t>
            </a:r>
          </a:p>
          <a:p>
            <a:r>
              <a:rPr lang="en-US" sz="2200" dirty="0" smtClean="0"/>
              <a:t>Limitations?</a:t>
            </a:r>
            <a:endParaRPr lang="en-US" sz="2200" dirty="0"/>
          </a:p>
        </p:txBody>
      </p:sp>
      <p:pic>
        <p:nvPicPr>
          <p:cNvPr id="5" name="Picture 4" descr="adobe captivate 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75" y="4176602"/>
            <a:ext cx="1791417" cy="1791417"/>
          </a:xfrm>
          <a:prstGeom prst="rect">
            <a:avLst/>
          </a:prstGeom>
        </p:spPr>
      </p:pic>
      <p:pic>
        <p:nvPicPr>
          <p:cNvPr id="6" name="Picture 5" descr="camtasia-logo-300x3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92" y="4140807"/>
            <a:ext cx="1827212" cy="18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Instructional Videos</a:t>
            </a:r>
            <a:endParaRPr lang="en-US" sz="4800" dirty="0"/>
          </a:p>
        </p:txBody>
      </p:sp>
      <p:pic>
        <p:nvPicPr>
          <p:cNvPr id="11" name="Content Placeholder 10" descr="lynda.com_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7237"/>
          <a:stretch>
            <a:fillRect/>
          </a:stretch>
        </p:blipFill>
        <p:spPr>
          <a:xfrm>
            <a:off x="6170612" y="2152600"/>
            <a:ext cx="4876800" cy="3124200"/>
          </a:xfrm>
        </p:spPr>
      </p:pic>
      <p:pic>
        <p:nvPicPr>
          <p:cNvPr id="10" name="Content Placeholder 9" descr="youtube-256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0" t="11964" r="-9940" b="11827"/>
          <a:stretch/>
        </p:blipFill>
        <p:spPr>
          <a:xfrm>
            <a:off x="1141412" y="2152599"/>
            <a:ext cx="4876800" cy="3124201"/>
          </a:xfrm>
        </p:spPr>
      </p:pic>
      <p:sp>
        <p:nvSpPr>
          <p:cNvPr id="12" name="TextBox 11"/>
          <p:cNvSpPr txBox="1"/>
          <p:nvPr/>
        </p:nvSpPr>
        <p:spPr>
          <a:xfrm>
            <a:off x="1141412" y="5557021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Install Prefinished Hardwood Floors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0612" y="5564192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6"/>
              </a:rPr>
              <a:t>Canon C100 Overview / </a:t>
            </a:r>
            <a:r>
              <a:rPr lang="en-US" dirty="0" err="1" smtClean="0">
                <a:hlinkClick r:id="rId6"/>
              </a:rPr>
              <a:t>lynda.com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800" dirty="0" smtClean="0"/>
              <a:t>Podcasts/</a:t>
            </a:r>
            <a:r>
              <a:rPr lang="en-US" sz="4800" dirty="0" err="1" smtClean="0"/>
              <a:t>vodcasts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2762389" y="6071421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NPR Podcast directory</a:t>
            </a:r>
            <a:endParaRPr lang="en-US" dirty="0"/>
          </a:p>
        </p:txBody>
      </p:sp>
      <p:pic>
        <p:nvPicPr>
          <p:cNvPr id="6" name="Content Placeholder 5" descr="podcast.vodcast.paint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-3538" b="-3694"/>
          <a:stretch/>
        </p:blipFill>
        <p:spPr>
          <a:xfrm>
            <a:off x="2762389" y="1663308"/>
            <a:ext cx="6816445" cy="4366787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97585" y="6071421"/>
            <a:ext cx="484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Apple Podcast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289</TotalTime>
  <Words>1253</Words>
  <Application>Microsoft Macintosh PowerPoint</Application>
  <PresentationFormat>Widescreen</PresentationFormat>
  <Paragraphs>261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Mangal</vt:lpstr>
      <vt:lpstr>Mesh</vt:lpstr>
      <vt:lpstr>Multimedia</vt:lpstr>
      <vt:lpstr>Examples of  Rich-Media Experiences</vt:lpstr>
      <vt:lpstr>This is not your  grandfathers Newspaper</vt:lpstr>
      <vt:lpstr>Radio,  it’s not just on the radio</vt:lpstr>
      <vt:lpstr>Traditional book vs E-Book</vt:lpstr>
      <vt:lpstr>Instructional  Animations</vt:lpstr>
      <vt:lpstr>Interaction</vt:lpstr>
      <vt:lpstr>Instructional Videos</vt:lpstr>
      <vt:lpstr>Podcasts/vodcasts</vt:lpstr>
      <vt:lpstr>Marketing</vt:lpstr>
      <vt:lpstr>What type of student may  be interested in Multimedia?</vt:lpstr>
      <vt:lpstr>Authoring Tools</vt:lpstr>
      <vt:lpstr>Adobe CC</vt:lpstr>
      <vt:lpstr>Animation</vt:lpstr>
      <vt:lpstr>Video</vt:lpstr>
      <vt:lpstr>Instructional Design</vt:lpstr>
      <vt:lpstr>Delivery Methods</vt:lpstr>
      <vt:lpstr>Educational Opportunities</vt:lpstr>
      <vt:lpstr>PowerPoint Presentation</vt:lpstr>
      <vt:lpstr>Employment Opportunities</vt:lpstr>
      <vt:lpstr>Questions?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84</cp:revision>
  <dcterms:created xsi:type="dcterms:W3CDTF">2018-02-02T19:36:08Z</dcterms:created>
  <dcterms:modified xsi:type="dcterms:W3CDTF">2018-02-06T02:47:36Z</dcterms:modified>
</cp:coreProperties>
</file>