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961" r:id="rId2"/>
  </p:sldMasterIdLst>
  <p:notesMasterIdLst>
    <p:notesMasterId r:id="rId41"/>
  </p:notesMasterIdLst>
  <p:sldIdLst>
    <p:sldId id="340" r:id="rId3"/>
    <p:sldId id="486" r:id="rId4"/>
    <p:sldId id="409" r:id="rId5"/>
    <p:sldId id="509" r:id="rId6"/>
    <p:sldId id="510" r:id="rId7"/>
    <p:sldId id="516" r:id="rId8"/>
    <p:sldId id="500" r:id="rId9"/>
    <p:sldId id="492" r:id="rId10"/>
    <p:sldId id="501" r:id="rId11"/>
    <p:sldId id="476" r:id="rId12"/>
    <p:sldId id="504" r:id="rId13"/>
    <p:sldId id="417" r:id="rId14"/>
    <p:sldId id="511" r:id="rId15"/>
    <p:sldId id="470" r:id="rId16"/>
    <p:sldId id="467" r:id="rId17"/>
    <p:sldId id="468" r:id="rId18"/>
    <p:sldId id="502" r:id="rId19"/>
    <p:sldId id="491" r:id="rId20"/>
    <p:sldId id="505" r:id="rId21"/>
    <p:sldId id="490" r:id="rId22"/>
    <p:sldId id="512" r:id="rId23"/>
    <p:sldId id="477" r:id="rId24"/>
    <p:sldId id="496" r:id="rId25"/>
    <p:sldId id="494" r:id="rId26"/>
    <p:sldId id="497" r:id="rId27"/>
    <p:sldId id="513" r:id="rId28"/>
    <p:sldId id="495" r:id="rId29"/>
    <p:sldId id="515" r:id="rId30"/>
    <p:sldId id="498" r:id="rId31"/>
    <p:sldId id="508" r:id="rId32"/>
    <p:sldId id="514" r:id="rId33"/>
    <p:sldId id="471" r:id="rId34"/>
    <p:sldId id="472" r:id="rId35"/>
    <p:sldId id="473" r:id="rId36"/>
    <p:sldId id="474" r:id="rId37"/>
    <p:sldId id="503" r:id="rId38"/>
    <p:sldId id="507" r:id="rId39"/>
    <p:sldId id="382" r:id="rId40"/>
  </p:sldIdLst>
  <p:sldSz cx="12192000" cy="6858000"/>
  <p:notesSz cx="6858000" cy="9083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C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1" autoAdjust="0"/>
    <p:restoredTop sz="94075" autoAdjust="0"/>
  </p:normalViewPr>
  <p:slideViewPr>
    <p:cSldViewPr>
      <p:cViewPr varScale="1">
        <p:scale>
          <a:sx n="70" d="100"/>
          <a:sy n="70" d="100"/>
        </p:scale>
        <p:origin x="71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421" cy="454494"/>
          </a:xfrm>
          <a:prstGeom prst="rect">
            <a:avLst/>
          </a:prstGeom>
        </p:spPr>
        <p:txBody>
          <a:bodyPr vert="horz" lIns="89384" tIns="44691" rIns="89384" bIns="446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27" y="1"/>
            <a:ext cx="2972421" cy="454494"/>
          </a:xfrm>
          <a:prstGeom prst="rect">
            <a:avLst/>
          </a:prstGeom>
        </p:spPr>
        <p:txBody>
          <a:bodyPr vert="horz" lIns="89384" tIns="44691" rIns="89384" bIns="44691" rtlCol="0"/>
          <a:lstStyle>
            <a:lvl1pPr algn="r">
              <a:defRPr sz="1200"/>
            </a:lvl1pPr>
          </a:lstStyle>
          <a:p>
            <a:fld id="{389DB88D-CB21-42A3-A9F3-C5C34870B426}" type="datetimeFigureOut">
              <a:rPr lang="en-US" smtClean="0"/>
              <a:t>2/6/2018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81038"/>
            <a:ext cx="6054725" cy="3406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384" tIns="44691" rIns="89384" bIns="446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315367"/>
            <a:ext cx="5485158" cy="4087344"/>
          </a:xfrm>
          <a:prstGeom prst="rect">
            <a:avLst/>
          </a:prstGeom>
        </p:spPr>
        <p:txBody>
          <a:bodyPr vert="horz" lIns="89384" tIns="44691" rIns="89384" bIns="446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627631"/>
            <a:ext cx="2972421" cy="454494"/>
          </a:xfrm>
          <a:prstGeom prst="rect">
            <a:avLst/>
          </a:prstGeom>
        </p:spPr>
        <p:txBody>
          <a:bodyPr vert="horz" lIns="89384" tIns="44691" rIns="89384" bIns="446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27" y="8627631"/>
            <a:ext cx="2972421" cy="454494"/>
          </a:xfrm>
          <a:prstGeom prst="rect">
            <a:avLst/>
          </a:prstGeom>
        </p:spPr>
        <p:txBody>
          <a:bodyPr vert="horz" lIns="89384" tIns="44691" rIns="89384" bIns="44691" rtlCol="0" anchor="b"/>
          <a:lstStyle>
            <a:lvl1pPr algn="r">
              <a:defRPr sz="1200"/>
            </a:lvl1pPr>
          </a:lstStyle>
          <a:p>
            <a:fld id="{042C10E9-C6FA-4E68-A6A5-98DE0606D3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05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Now, let me tell you more about Project Lead The Way.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Through our comprehensive K</a:t>
            </a:r>
            <a:r>
              <a:rPr lang="en-US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-12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pathways in computer science, engineering, and biomedical science, students learn essential, in-demand skills</a:t>
            </a:r>
            <a:r>
              <a:rPr lang="en-US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 such as: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Problem solving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Critical and creative thinking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Students of all grade levels are challenged in their</a:t>
            </a:r>
            <a:r>
              <a:rPr lang="en-US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 PLTW classes and learn the importance of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perseverance.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Examples of real-world activities K-12 students engage in through our computer science pathway: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Elementary: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Students build digital animations based on their own short stories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Middle school: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Students design mobile apps that help clients overcome obstacles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school: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Students use automation to process and analyze DNA-sequence data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This is a truly cross-disciplinary learning experience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All of these developmentally appropriate activities not only build computer science knowledge/skills, but also help students develop confidence and skills in other essential areas of study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 the examples above, students also experience: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Launch: English language arts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Gateway: professional and presentation skills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Computer Science: biomedical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EDAA7-6CD9-4EEA-9413-49A11FFB1B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705964" y="4422458"/>
            <a:ext cx="5641332" cy="418877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698500"/>
            <a:ext cx="6205537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1365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6034" y="1600200"/>
            <a:ext cx="9446684" cy="106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6034" y="2819400"/>
            <a:ext cx="7008284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63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92633" y="685801"/>
            <a:ext cx="2362200" cy="5440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06033" y="685801"/>
            <a:ext cx="6883400" cy="5440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890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11409057" y="6333133"/>
            <a:ext cx="7315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chemeClr val="dk2"/>
                </a:solidFill>
              </a:rPr>
              <a:pPr/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25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186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28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817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3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53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744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46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05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562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498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26003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7730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05040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905929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48988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32893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3404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16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5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6033" y="1600201"/>
            <a:ext cx="340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2833" y="1600201"/>
            <a:ext cx="340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6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1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6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92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34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4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06033" y="685800"/>
            <a:ext cx="94488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06033" y="1600201"/>
            <a:ext cx="7010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29375"/>
            <a:ext cx="2844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29375"/>
            <a:ext cx="3860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29375"/>
            <a:ext cx="2844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889" r:id="rId12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042F42-A5EF-4025-BF4D-033CFD5D81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53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eg"/><Relationship Id="rId5" Type="http://schemas.openxmlformats.org/officeDocument/2006/relationships/hyperlink" Target="../../Pictures/Wilbur%20Vex%20Robotics/Wilbur%20Vex%20Video%20Sample.mp4" TargetMode="Externa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aholzwarth@pltw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preilly@usd259.net" TargetMode="External"/><Relationship Id="rId4" Type="http://schemas.openxmlformats.org/officeDocument/2006/relationships/hyperlink" Target="mailto:mhayden@usd259.ne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7210" y="156270"/>
            <a:ext cx="7315200" cy="1752600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CTE  Annual Conference</a:t>
            </a:r>
            <a:endParaRPr lang="en-US" sz="3600" b="1" i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n-US" sz="3600" b="1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Manhattan Kansas</a:t>
            </a:r>
            <a:endParaRPr lang="en-US" sz="3600" b="1" i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n-US" sz="3600" b="1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Creating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a K-12 STEM Pathway in your School Utilizing 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PLTW’s </a:t>
            </a:r>
          </a:p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“Programs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of Study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”</a:t>
            </a:r>
          </a:p>
          <a:p>
            <a:r>
              <a:rPr lang="en-US" sz="2600" b="1" i="1" dirty="0">
                <a:solidFill>
                  <a:schemeClr val="accent1"/>
                </a:solidFill>
                <a:latin typeface="+mj-lt"/>
              </a:rPr>
              <a:t>		</a:t>
            </a:r>
            <a:endParaRPr lang="en-US" sz="2600" b="1" i="1" dirty="0">
              <a:solidFill>
                <a:schemeClr val="accent1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79510" y="5295857"/>
            <a:ext cx="8610600" cy="838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600" b="1" kern="1200" cap="all" spc="2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None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0910" y="548253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Aharoni" pitchFamily="2" charset="-79"/>
                <a:ea typeface="Adobe Gothic Std B" pitchFamily="34" charset="-128"/>
                <a:cs typeface="Aharoni" pitchFamily="2" charset="-79"/>
              </a:rPr>
              <a:t>February CTE Conference 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Aharoni" pitchFamily="2" charset="-79"/>
              <a:ea typeface="Adobe Gothic Std B" pitchFamily="34" charset="-128"/>
              <a:cs typeface="Aharoni" pitchFamily="2" charset="-79"/>
            </a:endParaRPr>
          </a:p>
          <a:p>
            <a:pPr algn="ctr"/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Aharoni" pitchFamily="2" charset="-79"/>
                <a:ea typeface="Adobe Gothic Std B" pitchFamily="34" charset="-128"/>
                <a:cs typeface="Aharoni" pitchFamily="2" charset="-79"/>
              </a:rPr>
              <a:t>2/8/18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Aharoni" pitchFamily="2" charset="-79"/>
              <a:ea typeface="Adobe Gothic Std B" pitchFamily="34" charset="-128"/>
              <a:cs typeface="Aharoni" pitchFamily="2" charset="-79"/>
            </a:endParaRPr>
          </a:p>
          <a:p>
            <a:pPr algn="ctr"/>
            <a:r>
              <a:rPr lang="en-US" sz="2400" b="1" dirty="0">
                <a:latin typeface="Adobe Gothic Std B" pitchFamily="34" charset="-128"/>
                <a:ea typeface="Adobe Gothic Std B" pitchFamily="34" charset="-128"/>
              </a:rPr>
              <a:t>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447800" y="2057400"/>
            <a:ext cx="92964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800" b="1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67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295400"/>
            <a:ext cx="77724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2"/>
                </a:solidFill>
              </a:rPr>
              <a:t>PLTW Launch </a:t>
            </a:r>
          </a:p>
          <a:p>
            <a:r>
              <a:rPr lang="en-US" sz="4800" b="1" dirty="0">
                <a:solidFill>
                  <a:schemeClr val="accent2"/>
                </a:solidFill>
              </a:rPr>
              <a:t>	</a:t>
            </a:r>
            <a:r>
              <a:rPr lang="en-US" sz="4800" b="1" dirty="0" smtClean="0">
                <a:solidFill>
                  <a:schemeClr val="accent2"/>
                </a:solidFill>
              </a:rPr>
              <a:t>	A CTE Program</a:t>
            </a:r>
          </a:p>
          <a:p>
            <a:r>
              <a:rPr lang="en-US" sz="4800" b="1" dirty="0">
                <a:solidFill>
                  <a:schemeClr val="accent2"/>
                </a:solidFill>
              </a:rPr>
              <a:t>	</a:t>
            </a:r>
            <a:r>
              <a:rPr lang="en-US" sz="4800" b="1" dirty="0" smtClean="0">
                <a:solidFill>
                  <a:schemeClr val="accent2"/>
                </a:solidFill>
              </a:rPr>
              <a:t>			</a:t>
            </a:r>
            <a:r>
              <a:rPr lang="en-US" sz="3200" b="1" dirty="0" smtClean="0">
                <a:solidFill>
                  <a:schemeClr val="accent2"/>
                </a:solidFill>
              </a:rPr>
              <a:t>for GRADES K-5…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r>
              <a:rPr lang="en-US" sz="4800" b="1" dirty="0" smtClean="0">
                <a:solidFill>
                  <a:schemeClr val="accent2"/>
                </a:solidFill>
              </a:rPr>
              <a:t>To Introduce Students to 				CTE/STEM Ed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3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009024"/>
            <a:ext cx="7789759" cy="4381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1676400"/>
            <a:ext cx="236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</a:rPr>
              <a:t>STEM</a:t>
            </a:r>
          </a:p>
          <a:p>
            <a:r>
              <a:rPr lang="en-US" sz="3200" b="1" dirty="0" smtClean="0">
                <a:solidFill>
                  <a:schemeClr val="accent2"/>
                </a:solidFill>
              </a:rPr>
              <a:t>Learning… </a:t>
            </a:r>
          </a:p>
          <a:p>
            <a:r>
              <a:rPr lang="en-US" sz="3200" b="1" dirty="0" smtClean="0">
                <a:solidFill>
                  <a:schemeClr val="accent2"/>
                </a:solidFill>
              </a:rPr>
              <a:t>Must </a:t>
            </a:r>
          </a:p>
          <a:p>
            <a:r>
              <a:rPr lang="en-US" sz="3200" b="1" dirty="0" smtClean="0">
                <a:solidFill>
                  <a:schemeClr val="accent2"/>
                </a:solidFill>
              </a:rPr>
              <a:t>Start </a:t>
            </a:r>
          </a:p>
          <a:p>
            <a:r>
              <a:rPr lang="en-US" sz="3200" b="1" dirty="0" smtClean="0">
                <a:solidFill>
                  <a:schemeClr val="accent2"/>
                </a:solidFill>
              </a:rPr>
              <a:t>Somewhere</a:t>
            </a:r>
          </a:p>
        </p:txBody>
      </p:sp>
    </p:spTree>
    <p:extLst>
      <p:ext uri="{BB962C8B-B14F-4D97-AF65-F5344CB8AC3E}">
        <p14:creationId xmlns:p14="http://schemas.microsoft.com/office/powerpoint/2010/main" val="160327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1219200"/>
            <a:ext cx="9448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chemeClr val="accent2"/>
                </a:solidFill>
              </a:rPr>
              <a:t/>
            </a:r>
            <a:br>
              <a:rPr lang="en-US" sz="8000" dirty="0">
                <a:solidFill>
                  <a:schemeClr val="accent2"/>
                </a:solidFill>
              </a:rPr>
            </a:br>
            <a:r>
              <a:rPr lang="en-US" sz="8800" dirty="0" smtClean="0">
                <a:solidFill>
                  <a:schemeClr val="bg2">
                    <a:lumMod val="50000"/>
                  </a:schemeClr>
                </a:solidFill>
              </a:rPr>
              <a:t>“Strategic Planning ”</a:t>
            </a:r>
            <a:endParaRPr lang="en-US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9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0668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PLTW Launch/USD 259 Wichita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1910097"/>
            <a:ext cx="9067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2014-2016 – </a:t>
            </a:r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Christa </a:t>
            </a:r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McAuliffe Academy K-8</a:t>
            </a:r>
          </a:p>
          <a:p>
            <a:pPr lvl="1"/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Launch – Engineering Modules 1 &amp; 2, Grades K-5</a:t>
            </a:r>
          </a:p>
          <a:p>
            <a:pPr lvl="1"/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Launch – Modules 3 &amp; 4, Grades </a:t>
            </a:r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4 &amp; </a:t>
            </a:r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5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3572090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700" b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2017-18 – </a:t>
            </a:r>
            <a:r>
              <a:rPr lang="en-US" sz="2700" b="1" dirty="0">
                <a:solidFill>
                  <a:schemeClr val="accent2"/>
                </a:solidFill>
                <a:latin typeface="Cambria" panose="02040503050406030204" pitchFamily="18" charset="0"/>
              </a:rPr>
              <a:t>William Allen White Elementary School </a:t>
            </a:r>
          </a:p>
          <a:p>
            <a:pPr lvl="1"/>
            <a:r>
              <a:rPr lang="en-US" sz="2700" b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	Launch </a:t>
            </a:r>
            <a:r>
              <a:rPr lang="en-US" sz="2700" b="1" dirty="0">
                <a:solidFill>
                  <a:schemeClr val="accent2"/>
                </a:solidFill>
                <a:latin typeface="Cambria" panose="02040503050406030204" pitchFamily="18" charset="0"/>
              </a:rPr>
              <a:t>– Engineering Modules 1 &amp; 2– Selected </a:t>
            </a:r>
            <a:r>
              <a:rPr lang="en-US" sz="2700" b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	K-5 Elementary </a:t>
            </a:r>
            <a:r>
              <a:rPr lang="en-US" sz="2700" b="1" dirty="0">
                <a:solidFill>
                  <a:schemeClr val="accent2"/>
                </a:solidFill>
                <a:latin typeface="Cambria" panose="02040503050406030204" pitchFamily="18" charset="0"/>
              </a:rPr>
              <a:t>classrooms </a:t>
            </a:r>
          </a:p>
        </p:txBody>
      </p:sp>
    </p:spTree>
    <p:extLst>
      <p:ext uri="{BB962C8B-B14F-4D97-AF65-F5344CB8AC3E}">
        <p14:creationId xmlns:p14="http://schemas.microsoft.com/office/powerpoint/2010/main" val="349729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36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79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0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29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8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838200"/>
            <a:ext cx="2178802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PLTW </a:t>
            </a:r>
            <a:endParaRPr lang="en-US" sz="4800" b="1" dirty="0" smtClean="0">
              <a:solidFill>
                <a:schemeClr val="accent2"/>
              </a:solidFill>
            </a:endParaRPr>
          </a:p>
          <a:p>
            <a:r>
              <a:rPr lang="en-US" sz="4800" b="1" dirty="0" smtClean="0">
                <a:solidFill>
                  <a:schemeClr val="accent2"/>
                </a:solidFill>
              </a:rPr>
              <a:t>Launch</a:t>
            </a:r>
          </a:p>
          <a:p>
            <a:r>
              <a:rPr lang="en-US" sz="4800" b="1" dirty="0" smtClean="0">
                <a:solidFill>
                  <a:schemeClr val="accent2"/>
                </a:solidFill>
              </a:rPr>
              <a:t>STEM </a:t>
            </a:r>
          </a:p>
          <a:p>
            <a:r>
              <a:rPr lang="en-US" sz="4800" b="1" dirty="0" smtClean="0">
                <a:solidFill>
                  <a:schemeClr val="accent2"/>
                </a:solidFill>
              </a:rPr>
              <a:t>Station</a:t>
            </a:r>
            <a:endParaRPr lang="en-US" sz="4800" b="1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20" y="838200"/>
            <a:ext cx="6969680" cy="522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1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295400"/>
            <a:ext cx="8458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2"/>
                </a:solidFill>
              </a:rPr>
              <a:t>PLTW Gateway</a:t>
            </a:r>
          </a:p>
          <a:p>
            <a:r>
              <a:rPr lang="en-US" sz="4800" b="1" dirty="0">
                <a:solidFill>
                  <a:schemeClr val="accent2"/>
                </a:solidFill>
              </a:rPr>
              <a:t>	</a:t>
            </a:r>
            <a:r>
              <a:rPr lang="en-US" sz="4800" b="1" dirty="0" smtClean="0">
                <a:solidFill>
                  <a:schemeClr val="accent2"/>
                </a:solidFill>
              </a:rPr>
              <a:t>	A CTE Program</a:t>
            </a:r>
          </a:p>
          <a:p>
            <a:r>
              <a:rPr lang="en-US" sz="4800" b="1" dirty="0">
                <a:solidFill>
                  <a:schemeClr val="accent2"/>
                </a:solidFill>
              </a:rPr>
              <a:t>	</a:t>
            </a:r>
            <a:r>
              <a:rPr lang="en-US" sz="4800" b="1" dirty="0" smtClean="0">
                <a:solidFill>
                  <a:schemeClr val="accent2"/>
                </a:solidFill>
              </a:rPr>
              <a:t>			</a:t>
            </a:r>
            <a:r>
              <a:rPr lang="en-US" sz="3200" b="1" dirty="0" smtClean="0">
                <a:solidFill>
                  <a:schemeClr val="accent2"/>
                </a:solidFill>
              </a:rPr>
              <a:t>for GRADES 6-8…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r>
              <a:rPr lang="en-US" sz="4800" b="1" dirty="0" smtClean="0">
                <a:solidFill>
                  <a:schemeClr val="accent2"/>
                </a:solidFill>
              </a:rPr>
              <a:t>BUILDING BLOCKS for Students in…CTE/STEM Ed. </a:t>
            </a:r>
            <a:endParaRPr lang="en-US" sz="4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8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76400"/>
            <a:ext cx="8424333" cy="4738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8382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</a:rPr>
              <a:t>Middle Level Students…Exploring Their Options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1462" y="1143000"/>
            <a:ext cx="97536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accent2"/>
                </a:solidFill>
              </a:rPr>
              <a:t>CTE/ Session   10:30 </a:t>
            </a:r>
            <a:r>
              <a:rPr lang="en-US" sz="4400" b="1" dirty="0">
                <a:solidFill>
                  <a:schemeClr val="accent2"/>
                </a:solidFill>
              </a:rPr>
              <a:t>– </a:t>
            </a:r>
            <a:r>
              <a:rPr lang="en-US" sz="4400" b="1" dirty="0" smtClean="0">
                <a:solidFill>
                  <a:schemeClr val="accent2"/>
                </a:solidFill>
              </a:rPr>
              <a:t>11:20 AM</a:t>
            </a:r>
          </a:p>
          <a:p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81200"/>
            <a:ext cx="1112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u="sng" dirty="0" smtClean="0">
                <a:solidFill>
                  <a:schemeClr val="accent2"/>
                </a:solidFill>
              </a:rPr>
              <a:t>Presentation Team:</a:t>
            </a:r>
            <a:endParaRPr lang="en-US" sz="2700" b="1" dirty="0">
              <a:solidFill>
                <a:schemeClr val="accent2"/>
              </a:solidFill>
            </a:endParaRPr>
          </a:p>
          <a:p>
            <a:r>
              <a:rPr lang="en-US" sz="2700" b="1" dirty="0" smtClean="0">
                <a:solidFill>
                  <a:schemeClr val="accent2"/>
                </a:solidFill>
              </a:rPr>
              <a:t>Andrea Holzwarth	PLTW Director of School Engagement KS/MO</a:t>
            </a:r>
          </a:p>
          <a:p>
            <a:r>
              <a:rPr lang="en-US" sz="2700" b="1" dirty="0" smtClean="0">
                <a:solidFill>
                  <a:schemeClr val="accent2"/>
                </a:solidFill>
              </a:rPr>
              <a:t>Marla Hayden	</a:t>
            </a:r>
            <a:r>
              <a:rPr lang="en-US" sz="2700" b="1" dirty="0">
                <a:solidFill>
                  <a:schemeClr val="accent2"/>
                </a:solidFill>
              </a:rPr>
              <a:t>	</a:t>
            </a:r>
            <a:r>
              <a:rPr lang="en-US" sz="2700" b="1" dirty="0" smtClean="0">
                <a:solidFill>
                  <a:schemeClr val="accent2"/>
                </a:solidFill>
              </a:rPr>
              <a:t>USD 259 CTE Curriculum Specialist</a:t>
            </a:r>
          </a:p>
          <a:p>
            <a:r>
              <a:rPr lang="en-US" sz="2700" b="1" dirty="0" smtClean="0">
                <a:solidFill>
                  <a:schemeClr val="accent2"/>
                </a:solidFill>
              </a:rPr>
              <a:t>Kasey Littlefield		USD 259 CTE/PLTW MS Robotics</a:t>
            </a:r>
          </a:p>
          <a:p>
            <a:r>
              <a:rPr lang="en-US" sz="2700" b="1" dirty="0" smtClean="0">
                <a:solidFill>
                  <a:schemeClr val="accent2"/>
                </a:solidFill>
              </a:rPr>
              <a:t>David Maneth		USD 259 CTE/PLTW MS Engineering</a:t>
            </a:r>
          </a:p>
          <a:p>
            <a:r>
              <a:rPr lang="en-US" sz="2700" b="1" dirty="0" smtClean="0">
                <a:solidFill>
                  <a:schemeClr val="accent2"/>
                </a:solidFill>
              </a:rPr>
              <a:t>Josh Collette		USD 259 CTE/PLTW High School </a:t>
            </a:r>
            <a:r>
              <a:rPr lang="en-US" sz="2700" b="1" dirty="0" smtClean="0">
                <a:solidFill>
                  <a:schemeClr val="accent2"/>
                </a:solidFill>
              </a:rPr>
              <a:t>Teacher</a:t>
            </a:r>
          </a:p>
          <a:p>
            <a:r>
              <a:rPr lang="en-US" sz="2700" b="1" dirty="0" smtClean="0">
                <a:solidFill>
                  <a:schemeClr val="accent2"/>
                </a:solidFill>
              </a:rPr>
              <a:t>Chitra Harris		UDS 259 CTE/Bio-Med Teacher</a:t>
            </a:r>
            <a:endParaRPr lang="en-US" sz="2700" b="1" dirty="0" smtClean="0">
              <a:solidFill>
                <a:schemeClr val="accent2"/>
              </a:solidFill>
            </a:endParaRPr>
          </a:p>
          <a:p>
            <a:r>
              <a:rPr lang="en-US" sz="2700" b="1" dirty="0" smtClean="0">
                <a:solidFill>
                  <a:schemeClr val="accent2"/>
                </a:solidFill>
              </a:rPr>
              <a:t>PJ Reilly			USD 259 CTE Curriculum Specialist</a:t>
            </a:r>
            <a:endParaRPr lang="en-US" sz="27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219200"/>
            <a:ext cx="10363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chemeClr val="accent2"/>
                </a:solidFill>
              </a:rPr>
              <a:t/>
            </a:r>
            <a:br>
              <a:rPr lang="en-US" sz="8000" dirty="0">
                <a:solidFill>
                  <a:schemeClr val="accent2"/>
                </a:solidFill>
              </a:rPr>
            </a:br>
            <a:r>
              <a:rPr lang="en-US" sz="8800" b="1" dirty="0" smtClean="0">
                <a:solidFill>
                  <a:schemeClr val="bg2">
                    <a:lumMod val="50000"/>
                  </a:schemeClr>
                </a:solidFill>
              </a:rPr>
              <a:t>“Strategic Planning ”</a:t>
            </a:r>
            <a:endParaRPr lang="en-US" sz="8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00" y="838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PLTW </a:t>
            </a:r>
            <a:r>
              <a:rPr lang="en-US" sz="3200" b="1" dirty="0" smtClean="0">
                <a:solidFill>
                  <a:schemeClr val="accent2"/>
                </a:solidFill>
              </a:rPr>
              <a:t>GATEWAY/USD </a:t>
            </a:r>
            <a:r>
              <a:rPr lang="en-US" sz="3200" b="1" dirty="0">
                <a:solidFill>
                  <a:schemeClr val="accent2"/>
                </a:solidFill>
              </a:rPr>
              <a:t>259 Wichita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1828800"/>
            <a:ext cx="10591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2005-2006 – Began with the high schools and middle schools </a:t>
            </a:r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	Role </a:t>
            </a:r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Out</a:t>
            </a:r>
          </a:p>
          <a:p>
            <a:pPr lvl="1"/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Introduction to Engineering Design (IED) </a:t>
            </a:r>
          </a:p>
          <a:p>
            <a:pPr lvl="1"/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Design &amp; Modeling/Automation and Robotics</a:t>
            </a:r>
          </a:p>
          <a:p>
            <a:endParaRPr lang="en-US" sz="2800" b="1" dirty="0" smtClean="0">
              <a:solidFill>
                <a:schemeClr val="accent2"/>
              </a:solidFill>
              <a:latin typeface="Garamond" panose="02020404030301010803" pitchFamily="18" charset="0"/>
            </a:endParaRPr>
          </a:p>
          <a:p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2006-2015 </a:t>
            </a:r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– </a:t>
            </a:r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Added </a:t>
            </a:r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Middle School </a:t>
            </a:r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 PLTW/GTT Courses: </a:t>
            </a:r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Medical Detectives, Green Architecture, Flight and </a:t>
            </a:r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Space, Energy &amp; Environment, Magic of </a:t>
            </a:r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Electrons, Science and Technology</a:t>
            </a:r>
            <a:endParaRPr lang="en-US" sz="2800" b="1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3063" y="70172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PLTW Middle School </a:t>
            </a:r>
          </a:p>
          <a:p>
            <a:r>
              <a:rPr lang="en-US" sz="4800" b="1" dirty="0">
                <a:solidFill>
                  <a:schemeClr val="accent2"/>
                </a:solidFill>
              </a:rPr>
              <a:t>		</a:t>
            </a:r>
            <a:r>
              <a:rPr lang="en-US" sz="4800" b="1" dirty="0" smtClean="0">
                <a:solidFill>
                  <a:schemeClr val="accent2"/>
                </a:solidFill>
              </a:rPr>
              <a:t>Gateway</a:t>
            </a:r>
            <a:endParaRPr lang="en-US" sz="4800" b="1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63" y="2255460"/>
            <a:ext cx="27432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48" y="685800"/>
            <a:ext cx="2568020" cy="1926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48" y="2865059"/>
            <a:ext cx="2286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548" y="2252617"/>
            <a:ext cx="2747465" cy="366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4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1371600"/>
            <a:ext cx="59886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PLTW </a:t>
            </a:r>
            <a:r>
              <a:rPr lang="en-US" sz="4800" b="1" dirty="0" smtClean="0">
                <a:solidFill>
                  <a:schemeClr val="accent2"/>
                </a:solidFill>
              </a:rPr>
              <a:t>Middle </a:t>
            </a:r>
            <a:r>
              <a:rPr lang="en-US" sz="4800" b="1" dirty="0">
                <a:solidFill>
                  <a:schemeClr val="accent2"/>
                </a:solidFill>
              </a:rPr>
              <a:t>School </a:t>
            </a:r>
          </a:p>
          <a:p>
            <a:r>
              <a:rPr lang="en-US" sz="4800" b="1" dirty="0">
                <a:solidFill>
                  <a:schemeClr val="accent2"/>
                </a:solidFill>
              </a:rPr>
              <a:t>		</a:t>
            </a:r>
            <a:r>
              <a:rPr lang="en-US" sz="4800" b="1" dirty="0" smtClean="0">
                <a:solidFill>
                  <a:schemeClr val="accent2"/>
                </a:solidFill>
              </a:rPr>
              <a:t>VEX Robotics</a:t>
            </a:r>
            <a:endParaRPr lang="en-US" sz="4800" b="1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43200"/>
            <a:ext cx="21336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62" y="3101417"/>
            <a:ext cx="3725948" cy="2483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152" y="883860"/>
            <a:ext cx="1950760" cy="2926140"/>
          </a:xfrm>
          <a:prstGeom prst="rect">
            <a:avLst/>
          </a:prstGeom>
        </p:spPr>
      </p:pic>
      <p:pic>
        <p:nvPicPr>
          <p:cNvPr id="8" name="Picture 7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52" y="4191000"/>
            <a:ext cx="26289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6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295400"/>
            <a:ext cx="81534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2"/>
                </a:solidFill>
              </a:rPr>
              <a:t>PLTW High School </a:t>
            </a:r>
          </a:p>
          <a:p>
            <a:r>
              <a:rPr lang="en-US" sz="4800" b="1" dirty="0">
                <a:solidFill>
                  <a:schemeClr val="accent2"/>
                </a:solidFill>
              </a:rPr>
              <a:t>	</a:t>
            </a:r>
            <a:r>
              <a:rPr lang="en-US" sz="4800" b="1" dirty="0" smtClean="0">
                <a:solidFill>
                  <a:schemeClr val="accent2"/>
                </a:solidFill>
              </a:rPr>
              <a:t>	A CTE Program</a:t>
            </a:r>
          </a:p>
          <a:p>
            <a:r>
              <a:rPr lang="en-US" sz="4800" b="1" dirty="0">
                <a:solidFill>
                  <a:schemeClr val="accent2"/>
                </a:solidFill>
              </a:rPr>
              <a:t>	</a:t>
            </a:r>
            <a:r>
              <a:rPr lang="en-US" sz="4800" b="1" dirty="0" smtClean="0">
                <a:solidFill>
                  <a:schemeClr val="accent2"/>
                </a:solidFill>
              </a:rPr>
              <a:t>			</a:t>
            </a:r>
            <a:r>
              <a:rPr lang="en-US" sz="3200" b="1" dirty="0" smtClean="0">
                <a:solidFill>
                  <a:schemeClr val="accent2"/>
                </a:solidFill>
              </a:rPr>
              <a:t>for GRADES 9-12…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r>
              <a:rPr lang="en-US" sz="4800" b="1" dirty="0" smtClean="0">
                <a:solidFill>
                  <a:schemeClr val="accent2"/>
                </a:solidFill>
              </a:rPr>
              <a:t>EXPANDING Students Interest in… CTE/STEM Ed. </a:t>
            </a:r>
            <a:endParaRPr lang="en-US" sz="4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3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547138"/>
            <a:ext cx="4876799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507242"/>
            <a:ext cx="5825066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866" y="3810000"/>
            <a:ext cx="4419600" cy="2486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990600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High School PLTW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06382" y="929044"/>
            <a:ext cx="2157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OPTIONS</a:t>
            </a:r>
          </a:p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For</a:t>
            </a:r>
          </a:p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STUDENTS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3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219200"/>
            <a:ext cx="10363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chemeClr val="accent2"/>
                </a:solidFill>
              </a:rPr>
              <a:t/>
            </a:r>
            <a:br>
              <a:rPr lang="en-US" sz="8000" dirty="0">
                <a:solidFill>
                  <a:schemeClr val="accent2"/>
                </a:solidFill>
              </a:rPr>
            </a:br>
            <a:r>
              <a:rPr lang="en-US" sz="8800" b="1" dirty="0" smtClean="0">
                <a:solidFill>
                  <a:schemeClr val="bg2">
                    <a:lumMod val="50000"/>
                  </a:schemeClr>
                </a:solidFill>
              </a:rPr>
              <a:t>“Strategic Planning ”</a:t>
            </a:r>
            <a:endParaRPr lang="en-US" sz="8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5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042" y="9906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BIO-Medical/USD </a:t>
            </a:r>
            <a:r>
              <a:rPr lang="en-US" sz="3600" b="1" dirty="0">
                <a:solidFill>
                  <a:schemeClr val="accent2"/>
                </a:solidFill>
              </a:rPr>
              <a:t>259 Wichita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1723226"/>
            <a:ext cx="8991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2014-2017– </a:t>
            </a:r>
            <a:r>
              <a:rPr lang="en-US" sz="3200" b="1" dirty="0">
                <a:solidFill>
                  <a:schemeClr val="accent2"/>
                </a:solidFill>
                <a:latin typeface="Garamond" panose="02020404030301010803" pitchFamily="18" charset="0"/>
              </a:rPr>
              <a:t>High School </a:t>
            </a:r>
          </a:p>
          <a:p>
            <a:pPr lvl="1"/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Biology/Honor Bio</a:t>
            </a:r>
          </a:p>
          <a:p>
            <a:pPr lvl="1"/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Principles of Biomedical Sciences*</a:t>
            </a:r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	</a:t>
            </a:r>
            <a:endParaRPr lang="en-US" sz="2800" b="1" dirty="0" smtClean="0">
              <a:solidFill>
                <a:schemeClr val="accent2"/>
              </a:solidFill>
              <a:latin typeface="Garamond" panose="02020404030301010803" pitchFamily="18" charset="0"/>
            </a:endParaRPr>
          </a:p>
          <a:p>
            <a:pPr lvl="1"/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Human Body Systems (HBS)*</a:t>
            </a:r>
          </a:p>
          <a:p>
            <a:pPr lvl="1"/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Medical Inventions*</a:t>
            </a:r>
          </a:p>
          <a:p>
            <a:pPr lvl="1"/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CNA/CMA/HHA</a:t>
            </a:r>
          </a:p>
          <a:p>
            <a:pPr lvl="1"/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Biomedical Innovations</a:t>
            </a:r>
          </a:p>
          <a:p>
            <a:pPr lvl="1"/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Forensics</a:t>
            </a:r>
          </a:p>
          <a:p>
            <a:pPr lvl="1"/>
            <a:r>
              <a:rPr lang="en-US" sz="2400" b="1" dirty="0">
                <a:solidFill>
                  <a:schemeClr val="accent2"/>
                </a:solidFill>
                <a:latin typeface="Garamond" panose="02020404030301010803" pitchFamily="18" charset="0"/>
              </a:rPr>
              <a:t>	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763000" y="5715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* Denotes PLTW Course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13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685800"/>
            <a:ext cx="952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High School Biomedical -</a:t>
            </a:r>
            <a:endParaRPr lang="en-US" sz="3600" b="1" dirty="0">
              <a:solidFill>
                <a:schemeClr val="accent2"/>
              </a:solidFill>
            </a:endParaRPr>
          </a:p>
          <a:p>
            <a:r>
              <a:rPr lang="en-US" sz="3600" b="1" dirty="0">
                <a:solidFill>
                  <a:schemeClr val="accent2"/>
                </a:solidFill>
              </a:rPr>
              <a:t>		</a:t>
            </a:r>
            <a:r>
              <a:rPr lang="en-US" sz="3600" b="1" dirty="0" smtClean="0">
                <a:solidFill>
                  <a:schemeClr val="accent2"/>
                </a:solidFill>
              </a:rPr>
              <a:t>Cross Walking into Forensic Science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86129"/>
            <a:ext cx="5791200" cy="3257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0" y="3086458"/>
            <a:ext cx="474133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2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0668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Computer </a:t>
            </a:r>
            <a:r>
              <a:rPr lang="en-US" sz="3200" b="1" dirty="0" smtClean="0">
                <a:solidFill>
                  <a:schemeClr val="accent2"/>
                </a:solidFill>
              </a:rPr>
              <a:t>Science/USD 259 Wichita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5912" y="1828800"/>
            <a:ext cx="8844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</a:rPr>
              <a:t>2017-2018 – Added…</a:t>
            </a:r>
          </a:p>
          <a:p>
            <a:pPr lvl="1"/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Introduction 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to Computer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</a:rPr>
              <a:t>Science 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(ICS/CSE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</a:rPr>
              <a:t>)  – NEM &amp; East 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HS</a:t>
            </a:r>
          </a:p>
          <a:p>
            <a:pPr lvl="1"/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</a:rPr>
              <a:t>Computer Science Principles  (CSP) –  East HS</a:t>
            </a:r>
          </a:p>
          <a:p>
            <a:pPr lvl="1"/>
            <a:endParaRPr lang="en-US" sz="24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45" y="3233650"/>
            <a:ext cx="3835400" cy="2876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599" y="3206354"/>
            <a:ext cx="3871795" cy="290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9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1295400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2">
                    <a:lumMod val="50000"/>
                  </a:schemeClr>
                </a:solidFill>
              </a:rPr>
              <a:t>What Will be, Our Goals and Dreams for our Students of TOMORROW?</a:t>
            </a:r>
            <a:endParaRPr lang="en-US" sz="6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5334000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BY: Dr. Vince M. Bertram-----President and CEO  Project Lead The Way 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8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9144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Engineering/USD 259 </a:t>
            </a:r>
            <a:r>
              <a:rPr lang="en-US" sz="3600" b="1" dirty="0">
                <a:solidFill>
                  <a:schemeClr val="accent2"/>
                </a:solidFill>
              </a:rPr>
              <a:t>Wichita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1981200"/>
            <a:ext cx="10134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2006-2017 </a:t>
            </a:r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– </a:t>
            </a:r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High </a:t>
            </a:r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School </a:t>
            </a:r>
            <a:endParaRPr lang="en-US" sz="2800" b="1" dirty="0" smtClean="0">
              <a:solidFill>
                <a:schemeClr val="accent2"/>
              </a:solidFill>
              <a:latin typeface="Garamond" panose="02020404030301010803" pitchFamily="18" charset="0"/>
            </a:endParaRPr>
          </a:p>
          <a:p>
            <a:pPr lvl="1"/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	Introduction to Engineering Design  (IED)</a:t>
            </a:r>
          </a:p>
          <a:p>
            <a:pPr lvl="1"/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	</a:t>
            </a:r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Principles </a:t>
            </a:r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of Engineering (POE)</a:t>
            </a:r>
          </a:p>
          <a:p>
            <a:pPr lvl="1"/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	Civil </a:t>
            </a:r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Engineering and Architecture (CEA)</a:t>
            </a:r>
          </a:p>
          <a:p>
            <a:pPr lvl="1"/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	Digital </a:t>
            </a:r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Electronics (DE</a:t>
            </a:r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)</a:t>
            </a:r>
          </a:p>
          <a:p>
            <a:pPr lvl="1"/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	</a:t>
            </a:r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Aerospace Engineering (AE)</a:t>
            </a:r>
          </a:p>
          <a:p>
            <a:pPr lvl="1"/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	</a:t>
            </a:r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Computer Integrated Manufacturing (CIM) </a:t>
            </a:r>
            <a:endParaRPr lang="en-US" sz="2800" b="1" dirty="0">
              <a:solidFill>
                <a:schemeClr val="accent2"/>
              </a:solidFill>
              <a:latin typeface="Garamond" panose="02020404030301010803" pitchFamily="18" charset="0"/>
            </a:endParaRPr>
          </a:p>
          <a:p>
            <a:pPr lvl="1"/>
            <a:r>
              <a:rPr lang="en-US" sz="28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	Engineering </a:t>
            </a:r>
            <a:r>
              <a:rPr lang="en-US" sz="2800" b="1" dirty="0">
                <a:solidFill>
                  <a:schemeClr val="accent2"/>
                </a:solidFill>
                <a:latin typeface="Garamond" panose="02020404030301010803" pitchFamily="18" charset="0"/>
              </a:rPr>
              <a:t>Design and Development  (EDD)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4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838200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PLTW High </a:t>
            </a:r>
            <a:r>
              <a:rPr lang="en-US" sz="2800" b="1" dirty="0">
                <a:solidFill>
                  <a:schemeClr val="accent2"/>
                </a:solidFill>
              </a:rPr>
              <a:t>School </a:t>
            </a:r>
            <a:r>
              <a:rPr lang="en-US" sz="2800" b="1" dirty="0" smtClean="0">
                <a:solidFill>
                  <a:schemeClr val="accent2"/>
                </a:solidFill>
              </a:rPr>
              <a:t>Engineering </a:t>
            </a:r>
            <a:r>
              <a:rPr lang="en-US" sz="2800" b="1" dirty="0">
                <a:solidFill>
                  <a:schemeClr val="accent2"/>
                </a:solidFill>
              </a:rPr>
              <a:t>-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	</a:t>
            </a:r>
            <a:r>
              <a:rPr lang="en-US" sz="2800" b="1" dirty="0" smtClean="0">
                <a:solidFill>
                  <a:schemeClr val="accent2"/>
                </a:solidFill>
              </a:rPr>
              <a:t>Computer Integrated Manufacturing (CIM)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7575" y="2663825"/>
            <a:ext cx="3632200" cy="272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4175" y="2663824"/>
            <a:ext cx="3632201" cy="2724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3175" y="2663824"/>
            <a:ext cx="3632201" cy="27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9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914400"/>
            <a:ext cx="9448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chemeClr val="accent2"/>
                </a:solidFill>
              </a:rPr>
              <a:t/>
            </a:r>
            <a:br>
              <a:rPr lang="en-US" sz="8000" dirty="0">
                <a:solidFill>
                  <a:schemeClr val="accent2"/>
                </a:solidFill>
              </a:rPr>
            </a:br>
            <a:r>
              <a:rPr lang="en-US" sz="8800" dirty="0" smtClean="0">
                <a:solidFill>
                  <a:schemeClr val="bg2">
                    <a:lumMod val="50000"/>
                  </a:schemeClr>
                </a:solidFill>
              </a:rPr>
              <a:t>“Application of SKILLS”</a:t>
            </a:r>
            <a:endParaRPr lang="en-US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3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644857"/>
            <a:ext cx="7948115" cy="5298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09600"/>
            <a:ext cx="259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</a:rPr>
              <a:t>Engineering </a:t>
            </a:r>
          </a:p>
          <a:p>
            <a:r>
              <a:rPr lang="en-US" sz="3200" b="1" dirty="0" smtClean="0">
                <a:solidFill>
                  <a:schemeClr val="accent2"/>
                </a:solidFill>
              </a:rPr>
              <a:t>Design</a:t>
            </a:r>
          </a:p>
          <a:p>
            <a:r>
              <a:rPr lang="en-US" sz="3200" b="1" dirty="0" smtClean="0">
                <a:solidFill>
                  <a:schemeClr val="accent2"/>
                </a:solidFill>
              </a:rPr>
              <a:t>And </a:t>
            </a:r>
          </a:p>
          <a:p>
            <a:r>
              <a:rPr lang="en-US" sz="3200" b="1" dirty="0" smtClean="0">
                <a:solidFill>
                  <a:schemeClr val="accent2"/>
                </a:solidFill>
              </a:rPr>
              <a:t>Development</a:t>
            </a:r>
          </a:p>
          <a:p>
            <a:r>
              <a:rPr lang="en-US" sz="3200" b="1" dirty="0" smtClean="0">
                <a:solidFill>
                  <a:schemeClr val="accent2"/>
                </a:solidFill>
              </a:rPr>
              <a:t>(EDD)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0" y="3184617"/>
            <a:ext cx="243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SkillsUSA  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State Championships</a:t>
            </a:r>
            <a:endParaRPr lang="en-US" sz="2400" b="1" dirty="0">
              <a:solidFill>
                <a:schemeClr val="accent2"/>
              </a:solidFill>
            </a:endParaRPr>
          </a:p>
          <a:p>
            <a:r>
              <a:rPr lang="en-US" sz="2400" b="1" dirty="0" smtClean="0">
                <a:solidFill>
                  <a:schemeClr val="accent2"/>
                </a:solidFill>
              </a:rPr>
              <a:t>Contest:</a:t>
            </a:r>
            <a:endParaRPr lang="en-US" sz="2400" b="1" dirty="0">
              <a:solidFill>
                <a:schemeClr val="accent2"/>
              </a:solidFill>
            </a:endParaRPr>
          </a:p>
          <a:p>
            <a:r>
              <a:rPr lang="en-US" sz="2400" b="1" dirty="0" smtClean="0">
                <a:solidFill>
                  <a:schemeClr val="accent2"/>
                </a:solidFill>
              </a:rPr>
              <a:t>Engineering Design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And Technology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0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94488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4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752600"/>
            <a:ext cx="9078058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990600"/>
            <a:ext cx="96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Preparing and Training Staff ...</a:t>
            </a:r>
            <a:endParaRPr lang="en-US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3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9694332" cy="545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0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1981200" y="914400"/>
            <a:ext cx="8229600" cy="9905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42558C"/>
              </a:buClr>
              <a:buSzPct val="25000"/>
            </a:pPr>
            <a:r>
              <a:rPr lang="en-US" sz="4000" dirty="0">
                <a:solidFill>
                  <a:srgbClr val="42558C"/>
                </a:solidFill>
                <a:latin typeface="Arial"/>
                <a:ea typeface="Arial"/>
                <a:cs typeface="Arial"/>
                <a:sym typeface="Arial"/>
              </a:rPr>
              <a:t>Questions or Need Additional Information-Contact</a:t>
            </a:r>
          </a:p>
        </p:txBody>
      </p:sp>
      <p:sp>
        <p:nvSpPr>
          <p:cNvPr id="238" name="Shape 238"/>
          <p:cNvSpPr txBox="1">
            <a:spLocks noGrp="1"/>
          </p:cNvSpPr>
          <p:nvPr>
            <p:ph idx="1"/>
          </p:nvPr>
        </p:nvSpPr>
        <p:spPr>
          <a:xfrm>
            <a:off x="838200" y="2133600"/>
            <a:ext cx="10515600" cy="3810000"/>
          </a:xfrm>
          <a:prstGeom prst="rect">
            <a:avLst/>
          </a:prstGeom>
          <a:solidFill>
            <a:srgbClr val="DEE2EF"/>
          </a:solidFill>
          <a:ln w="9525" cap="flat">
            <a:solidFill>
              <a:srgbClr val="2C395D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0" indent="0" algn="ctr">
              <a:lnSpc>
                <a:spcPct val="80000"/>
              </a:lnSpc>
              <a:spcBef>
                <a:spcPts val="480"/>
              </a:spcBef>
              <a:buSzPct val="25000"/>
              <a:buNone/>
            </a:pPr>
            <a:r>
              <a:rPr lang="en-US" sz="2400" b="1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Andrea Holzwarth</a:t>
            </a:r>
          </a:p>
          <a:p>
            <a:pPr marL="0" indent="0" algn="ctr">
              <a:lnSpc>
                <a:spcPct val="80000"/>
              </a:lnSpc>
              <a:spcBef>
                <a:spcPts val="480"/>
              </a:spcBef>
              <a:buSzPct val="25000"/>
              <a:buNone/>
            </a:pPr>
            <a:r>
              <a:rPr lang="en-US" b="1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Director of School Engagement/Project Lead the Way/KS-MO</a:t>
            </a:r>
          </a:p>
          <a:p>
            <a:pPr marL="0" indent="0" algn="ctr">
              <a:lnSpc>
                <a:spcPct val="80000"/>
              </a:lnSpc>
              <a:spcBef>
                <a:spcPts val="480"/>
              </a:spcBef>
              <a:buSzPct val="25000"/>
              <a:buNone/>
            </a:pPr>
            <a:r>
              <a:rPr lang="en-US" b="1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785-332-0293,  </a:t>
            </a:r>
            <a:r>
              <a:rPr lang="en-US" b="1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aholzwarth@pltw.org</a:t>
            </a:r>
            <a:endParaRPr lang="en-US" b="1" dirty="0" smtClean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80000"/>
              </a:lnSpc>
              <a:spcBef>
                <a:spcPts val="480"/>
              </a:spcBef>
              <a:buSzPct val="25000"/>
              <a:buNone/>
            </a:pPr>
            <a:r>
              <a:rPr lang="en-US" sz="2400" b="1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indent="0" algn="ctr">
              <a:lnSpc>
                <a:spcPct val="80000"/>
              </a:lnSpc>
              <a:spcBef>
                <a:spcPts val="480"/>
              </a:spcBef>
              <a:buSzPct val="25000"/>
              <a:buNone/>
            </a:pPr>
            <a:r>
              <a:rPr lang="en-US" sz="2400" b="1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Marla Hayden and </a:t>
            </a:r>
            <a:r>
              <a:rPr lang="en-US" sz="2400" b="1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PJ </a:t>
            </a:r>
            <a:r>
              <a:rPr lang="en-US" sz="2400" b="1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Reilly</a:t>
            </a:r>
          </a:p>
          <a:p>
            <a:pPr marL="0" indent="0" algn="ctr">
              <a:lnSpc>
                <a:spcPct val="80000"/>
              </a:lnSpc>
              <a:spcBef>
                <a:spcPts val="480"/>
              </a:spcBef>
              <a:buSzPct val="25000"/>
              <a:buNone/>
            </a:pPr>
            <a:r>
              <a:rPr lang="en-US" sz="2400" b="1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WPS/USD 259 Curriculum Specialist/Career &amp; Technical Ed</a:t>
            </a:r>
            <a:r>
              <a:rPr lang="en-US" b="1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ucation</a:t>
            </a:r>
            <a:endParaRPr lang="en-US" sz="2400" b="1" dirty="0" smtClean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80000"/>
              </a:lnSpc>
              <a:spcBef>
                <a:spcPts val="480"/>
              </a:spcBef>
              <a:buSzPct val="25000"/>
              <a:buNone/>
            </a:pPr>
            <a:r>
              <a:rPr lang="en-US" sz="2400" b="1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316-973-4511 CTE Office</a:t>
            </a:r>
          </a:p>
          <a:p>
            <a:pPr marL="0" indent="0" algn="ctr">
              <a:lnSpc>
                <a:spcPct val="80000"/>
              </a:lnSpc>
              <a:spcBef>
                <a:spcPts val="480"/>
              </a:spcBef>
              <a:buSzPct val="25000"/>
              <a:buNone/>
            </a:pPr>
            <a:r>
              <a:rPr lang="en-US" b="1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mhayden@usd259.net</a:t>
            </a:r>
            <a:endParaRPr lang="en-US" b="1" dirty="0" smtClean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80000"/>
              </a:lnSpc>
              <a:spcBef>
                <a:spcPts val="480"/>
              </a:spcBef>
              <a:buSzPct val="25000"/>
              <a:buNone/>
            </a:pPr>
            <a:r>
              <a:rPr lang="en-US" sz="2400" b="1" u="sng" dirty="0" smtClean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preilly@usd259.net</a:t>
            </a:r>
            <a:endParaRPr lang="en-US" sz="2400" b="1" u="sng" dirty="0" smtClean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80000"/>
              </a:lnSpc>
              <a:spcBef>
                <a:spcPts val="480"/>
              </a:spcBef>
              <a:buSzPct val="25000"/>
              <a:buNone/>
            </a:pPr>
            <a:endParaRPr lang="en-US" sz="2400" b="1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80000"/>
              </a:lnSpc>
              <a:spcBef>
                <a:spcPts val="370"/>
              </a:spcBef>
              <a:buSzPct val="25000"/>
              <a:buNone/>
            </a:pPr>
            <a:r>
              <a:rPr lang="en-US" sz="1850" b="1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72543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57212"/>
            <a:ext cx="10363200" cy="58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5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42938"/>
            <a:ext cx="10515600" cy="574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2672" y="838200"/>
            <a:ext cx="52592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KESA---The Five “R’s”</a:t>
            </a:r>
            <a:endParaRPr lang="en-US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9139" y="1828800"/>
            <a:ext cx="4400627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Results</a:t>
            </a:r>
          </a:p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Relationships</a:t>
            </a:r>
          </a:p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Responsive Culture</a:t>
            </a:r>
            <a:endParaRPr lang="en-US" sz="40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Relevance</a:t>
            </a:r>
          </a:p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Rigor</a:t>
            </a:r>
          </a:p>
        </p:txBody>
      </p:sp>
      <p:sp>
        <p:nvSpPr>
          <p:cNvPr id="4" name="Rectangle 3"/>
          <p:cNvSpPr/>
          <p:nvPr/>
        </p:nvSpPr>
        <p:spPr>
          <a:xfrm>
            <a:off x="2065652" y="5181600"/>
            <a:ext cx="746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“CTE is THERE with PLTW and MORE”</a:t>
            </a:r>
            <a:endParaRPr lang="en-US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40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914400"/>
            <a:ext cx="7942584" cy="4467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54864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</a:rPr>
              <a:t>PLTW’s K-12 Programs of Study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752600"/>
            <a:ext cx="9448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 smtClean="0">
                <a:solidFill>
                  <a:schemeClr val="bg2">
                    <a:lumMod val="50000"/>
                  </a:schemeClr>
                </a:solidFill>
              </a:rPr>
              <a:t>“</a:t>
            </a:r>
            <a:r>
              <a:rPr lang="en-US" sz="8800" dirty="0" smtClean="0">
                <a:solidFill>
                  <a:schemeClr val="bg2">
                    <a:lumMod val="50000"/>
                  </a:schemeClr>
                </a:solidFill>
              </a:rPr>
              <a:t>Phases of LEARNING”</a:t>
            </a:r>
            <a:endParaRPr lang="en-US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1200"/>
            <a:ext cx="91440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9906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PLTW’s National Foot Print</a:t>
            </a:r>
            <a:endParaRPr lang="en-US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1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ack of books design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6286</TotalTime>
  <Words>485</Words>
  <Application>Microsoft Office PowerPoint</Application>
  <PresentationFormat>Widescreen</PresentationFormat>
  <Paragraphs>148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Adobe Gothic Std B</vt:lpstr>
      <vt:lpstr>Aharoni</vt:lpstr>
      <vt:lpstr>Arial</vt:lpstr>
      <vt:lpstr>Calibri</vt:lpstr>
      <vt:lpstr>Cambria</vt:lpstr>
      <vt:lpstr>Century Gothic</vt:lpstr>
      <vt:lpstr>Garamond</vt:lpstr>
      <vt:lpstr>Wingdings 2</vt:lpstr>
      <vt:lpstr>Stack of books design template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or Need Additional Information-Contact</vt:lpstr>
    </vt:vector>
  </TitlesOfParts>
  <Company>VCPS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Valley Center High School 2012-2013 Curriculum</dc:title>
  <dc:creator>USD 262</dc:creator>
  <cp:lastModifiedBy>Patrick Reilly</cp:lastModifiedBy>
  <cp:revision>428</cp:revision>
  <cp:lastPrinted>2013-02-05T06:07:26Z</cp:lastPrinted>
  <dcterms:created xsi:type="dcterms:W3CDTF">2012-01-30T20:02:24Z</dcterms:created>
  <dcterms:modified xsi:type="dcterms:W3CDTF">2018-02-07T15:19:17Z</dcterms:modified>
</cp:coreProperties>
</file>