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77" r:id="rId3"/>
    <p:sldId id="267" r:id="rId4"/>
    <p:sldId id="271" r:id="rId5"/>
    <p:sldId id="279" r:id="rId6"/>
    <p:sldId id="280" r:id="rId7"/>
    <p:sldId id="278" r:id="rId8"/>
    <p:sldId id="281" r:id="rId9"/>
    <p:sldId id="272" r:id="rId10"/>
    <p:sldId id="273" r:id="rId11"/>
    <p:sldId id="274" r:id="rId12"/>
    <p:sldId id="282" r:id="rId13"/>
    <p:sldId id="286" r:id="rId14"/>
    <p:sldId id="283" r:id="rId15"/>
    <p:sldId id="284" r:id="rId16"/>
    <p:sldId id="287" r:id="rId1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61" d="100"/>
          <a:sy n="61" d="100"/>
        </p:scale>
        <p:origin x="108" y="276"/>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65DD71D7-55AC-46BD-81B3-09AB2F9EFBD8}" type="datetimeFigureOut">
              <a:rPr lang="en-US" smtClean="0"/>
              <a:t>2/2/2017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F89424F-BB59-4F4E-9822-4CA3E770FFD2}" type="datetimeFigureOut">
              <a:rPr lang="en-US" smtClean="0"/>
              <a:t>2/2/2017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13753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a:t>
            </a:r>
            <a:r>
              <a:rPr lang="en-US" baseline="0" dirty="0" smtClean="0"/>
              <a:t> teaching at Herington High School, Mr. Hager and I both worked at Centre together for a couple years before coming over to Herington.  During this time the only two organizations at Centre were FBLA and FFA.  Centre had established a very good working relationship between the organizations.  So when Mark and I both came to Herington it was easy to continue that relationship.  During the 2014 school year Herington added FFA, FBLA and HOSA to go along with its already established FCCLA.  That was a big shock to the students and community in the first year.  Three new groups, three new fundraising, three new competitions, more time out of school, more money…..what do we do.  In the spring the four of us did some brainstorming on what we could do to not make these groups so over whelming.  We were getting slack from core teachers for students being gone to lots of competitions, we were getting slack from the community with being hit hard with fundraising, were </a:t>
            </a:r>
            <a:r>
              <a:rPr lang="en-US" baseline="0" dirty="0" err="1" smtClean="0"/>
              <a:t>were</a:t>
            </a:r>
            <a:r>
              <a:rPr lang="en-US" baseline="0" dirty="0" smtClean="0"/>
              <a:t> demanding more and more out of kids.  We did not want this to backfire in our faces. </a:t>
            </a:r>
          </a:p>
          <a:p>
            <a:endParaRPr lang="en-US" baseline="0" dirty="0" smtClean="0"/>
          </a:p>
          <a:p>
            <a:r>
              <a:rPr lang="en-US" baseline="0" dirty="0" smtClean="0"/>
              <a:t>So we came up with a solution.  How can the four CTSO’s work together to be the most effective in our school.  How could we share resources, fundraising and </a:t>
            </a:r>
            <a:r>
              <a:rPr lang="en-US" baseline="0" dirty="0" err="1" smtClean="0"/>
              <a:t>activites</a:t>
            </a:r>
            <a:r>
              <a:rPr lang="en-US" baseline="0" dirty="0" smtClean="0"/>
              <a:t> to better the students of our community.  And that is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2046175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545" y="2606040"/>
            <a:ext cx="11761075" cy="2743200"/>
          </a:xfrm>
        </p:spPr>
        <p:txBody>
          <a:bodyPr/>
          <a:lstStyle/>
          <a:p>
            <a:pPr algn="ctr"/>
            <a:r>
              <a:rPr lang="en-US" dirty="0" smtClean="0"/>
              <a:t>Herington high school CTSO presentation</a:t>
            </a:r>
            <a:endParaRPr lang="en-US" dirty="0"/>
          </a:p>
        </p:txBody>
      </p:sp>
      <p:sp>
        <p:nvSpPr>
          <p:cNvPr id="3" name="Subtitle 2"/>
          <p:cNvSpPr>
            <a:spLocks noGrp="1"/>
          </p:cNvSpPr>
          <p:nvPr>
            <p:ph type="subTitle" idx="1"/>
          </p:nvPr>
        </p:nvSpPr>
        <p:spPr/>
        <p:txBody>
          <a:bodyPr/>
          <a:lstStyle/>
          <a:p>
            <a:r>
              <a:rPr lang="en-US" dirty="0" smtClean="0"/>
              <a:t>How to make CTSO’s work in a small school</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381000"/>
            <a:ext cx="9601200" cy="1143000"/>
          </a:xfrm>
          <a:prstGeom prst="rect">
            <a:avLst/>
          </a:prstGeom>
        </p:spPr>
        <p:txBody>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smtClean="0"/>
              <a:t>Retreat Year 2</a:t>
            </a:r>
            <a:endParaRPr lang="en-US" dirty="0"/>
          </a:p>
        </p:txBody>
      </p:sp>
      <p:sp>
        <p:nvSpPr>
          <p:cNvPr id="3" name="TextBox 2"/>
          <p:cNvSpPr txBox="1"/>
          <p:nvPr/>
        </p:nvSpPr>
        <p:spPr>
          <a:xfrm>
            <a:off x="242962" y="2126658"/>
            <a:ext cx="674238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Pool Party</a:t>
            </a:r>
          </a:p>
          <a:p>
            <a:pPr marL="285750" indent="-285750">
              <a:buFont typeface="Arial" panose="020B0604020202020204" pitchFamily="34" charset="0"/>
              <a:buChar char="•"/>
            </a:pPr>
            <a:r>
              <a:rPr lang="en-US" dirty="0"/>
              <a:t>Picnic and pool </a:t>
            </a:r>
            <a:r>
              <a:rPr lang="en-US" dirty="0" smtClean="0"/>
              <a:t>time</a:t>
            </a:r>
            <a:endParaRPr lang="en-US" dirty="0"/>
          </a:p>
          <a:p>
            <a:pPr marL="285750" indent="-285750">
              <a:buFont typeface="Arial" panose="020B0604020202020204" pitchFamily="34" charset="0"/>
              <a:buChar char="•"/>
            </a:pPr>
            <a:r>
              <a:rPr lang="en-US" dirty="0"/>
              <a:t>Benefits:</a:t>
            </a:r>
          </a:p>
          <a:p>
            <a:pPr marL="742950" lvl="1" indent="-285750">
              <a:buFont typeface="Arial" panose="020B0604020202020204" pitchFamily="34" charset="0"/>
              <a:buChar char="•"/>
            </a:pPr>
            <a:r>
              <a:rPr lang="en-US" dirty="0"/>
              <a:t>Much less time intensive to plan</a:t>
            </a:r>
          </a:p>
          <a:p>
            <a:pPr marL="742950" lvl="1" indent="-285750">
              <a:buFont typeface="Arial" panose="020B0604020202020204" pitchFamily="34" charset="0"/>
              <a:buChar char="•"/>
            </a:pPr>
            <a:r>
              <a:rPr lang="en-US" dirty="0"/>
              <a:t>Lower risk of problems</a:t>
            </a:r>
          </a:p>
          <a:p>
            <a:pPr marL="285750" indent="-285750">
              <a:buFont typeface="Arial" panose="020B0604020202020204" pitchFamily="34" charset="0"/>
              <a:buChar char="•"/>
            </a:pPr>
            <a:r>
              <a:rPr lang="en-US" dirty="0"/>
              <a:t>Drawbacks:</a:t>
            </a:r>
          </a:p>
          <a:p>
            <a:pPr marL="742950" lvl="1" indent="-285750">
              <a:buFont typeface="Arial" panose="020B0604020202020204" pitchFamily="34" charset="0"/>
              <a:buChar char="•"/>
            </a:pPr>
            <a:r>
              <a:rPr lang="en-US" dirty="0"/>
              <a:t>Not as adventurous</a:t>
            </a:r>
          </a:p>
          <a:p>
            <a:pPr marL="742950" lvl="1" indent="-285750">
              <a:buFont typeface="Arial" panose="020B0604020202020204" pitchFamily="34" charset="0"/>
              <a:buChar char="•"/>
            </a:pPr>
            <a:r>
              <a:rPr lang="en-US" dirty="0"/>
              <a:t>Maybe not as much bonding since time was much shorter</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6039" y="3419319"/>
            <a:ext cx="2147763" cy="2863684"/>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039" y="123393"/>
            <a:ext cx="4394568" cy="3295926"/>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053" y="3420931"/>
            <a:ext cx="2146554" cy="2862072"/>
          </a:xfrm>
          <a:prstGeom prst="rect">
            <a:avLst/>
          </a:prstGeom>
          <a:ln>
            <a:noFill/>
          </a:ln>
          <a:effectLst>
            <a:softEdge rad="112500"/>
          </a:effectLst>
        </p:spPr>
      </p:pic>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381000"/>
            <a:ext cx="9601200" cy="1143000"/>
          </a:xfrm>
          <a:prstGeom prst="rect">
            <a:avLst/>
          </a:prstGeom>
        </p:spPr>
        <p:txBody>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smtClean="0"/>
              <a:t>Pink Out</a:t>
            </a:r>
            <a:endParaRPr lang="en-US" dirty="0"/>
          </a:p>
        </p:txBody>
      </p:sp>
      <p:sp>
        <p:nvSpPr>
          <p:cNvPr id="3" name="TextBox 2"/>
          <p:cNvSpPr txBox="1"/>
          <p:nvPr/>
        </p:nvSpPr>
        <p:spPr>
          <a:xfrm>
            <a:off x="242962" y="2126658"/>
            <a:ext cx="6742386"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CTSO’s planned pink out </a:t>
            </a:r>
            <a:r>
              <a:rPr lang="en-US" dirty="0" smtClean="0"/>
              <a:t>together</a:t>
            </a:r>
            <a:endParaRPr lang="en-US" dirty="0"/>
          </a:p>
          <a:p>
            <a:pPr marL="285750" indent="-285750">
              <a:buFont typeface="Arial" panose="020B0604020202020204" pitchFamily="34" charset="0"/>
              <a:buChar char="•"/>
            </a:pPr>
            <a:r>
              <a:rPr lang="en-US" dirty="0"/>
              <a:t>Morning </a:t>
            </a:r>
            <a:r>
              <a:rPr lang="en-US" dirty="0" smtClean="0"/>
              <a:t>meetings</a:t>
            </a:r>
            <a:endParaRPr lang="en-US" dirty="0"/>
          </a:p>
          <a:p>
            <a:pPr marL="285750" indent="-285750">
              <a:buFont typeface="Arial" panose="020B0604020202020204" pitchFamily="34" charset="0"/>
              <a:buChar char="•"/>
            </a:pPr>
            <a:r>
              <a:rPr lang="en-US" dirty="0"/>
              <a:t>Passed a boot in the </a:t>
            </a:r>
            <a:r>
              <a:rPr lang="en-US" dirty="0" smtClean="0"/>
              <a:t>stands</a:t>
            </a:r>
            <a:endParaRPr lang="en-US" dirty="0"/>
          </a:p>
          <a:p>
            <a:pPr marL="285750" indent="-285750">
              <a:buFont typeface="Arial" panose="020B0604020202020204" pitchFamily="34" charset="0"/>
              <a:buChar char="•"/>
            </a:pPr>
            <a:r>
              <a:rPr lang="en-US" dirty="0"/>
              <a:t>Homeroom poster competition</a:t>
            </a:r>
          </a:p>
          <a:p>
            <a:pPr marL="742950" lvl="1" indent="-285750">
              <a:buFont typeface="Arial" panose="020B0604020202020204" pitchFamily="34" charset="0"/>
              <a:buChar char="•"/>
            </a:pPr>
            <a:r>
              <a:rPr lang="en-US" dirty="0"/>
              <a:t>Winning homeroom got a pizza </a:t>
            </a:r>
            <a:r>
              <a:rPr lang="en-US" dirty="0" smtClean="0"/>
              <a:t>party</a:t>
            </a:r>
            <a:endParaRPr lang="en-US" dirty="0"/>
          </a:p>
          <a:p>
            <a:pPr marL="285750" indent="-285750">
              <a:buFont typeface="Arial" panose="020B0604020202020204" pitchFamily="34" charset="0"/>
              <a:buChar char="•"/>
            </a:pPr>
            <a:r>
              <a:rPr lang="en-US" dirty="0"/>
              <a:t>Sold </a:t>
            </a:r>
            <a:r>
              <a:rPr lang="en-US" dirty="0" smtClean="0"/>
              <a:t>luminaries</a:t>
            </a:r>
            <a:endParaRPr lang="en-US" dirty="0"/>
          </a:p>
          <a:p>
            <a:pPr marL="285750" indent="-285750">
              <a:buFont typeface="Arial" panose="020B0604020202020204" pitchFamily="34" charset="0"/>
              <a:buChar char="•"/>
            </a:pPr>
            <a:r>
              <a:rPr lang="en-US" dirty="0"/>
              <a:t>T-shirts designed by Engineering Ink and sold for </a:t>
            </a:r>
            <a:r>
              <a:rPr lang="en-US" dirty="0" smtClean="0"/>
              <a:t>event</a:t>
            </a:r>
            <a:endParaRPr lang="en-US" dirty="0"/>
          </a:p>
          <a:p>
            <a:pPr marL="285750" indent="-285750">
              <a:buFont typeface="Arial" panose="020B0604020202020204" pitchFamily="34" charset="0"/>
              <a:buChar char="•"/>
            </a:pPr>
            <a:r>
              <a:rPr lang="en-US" dirty="0"/>
              <a:t>Donated money to Elsie Brooks foundation which is a local organization to help cancer patients with transportation and </a:t>
            </a:r>
            <a:r>
              <a:rPr lang="en-US" dirty="0" smtClean="0"/>
              <a:t>supplies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347" y="3553366"/>
            <a:ext cx="4306841" cy="2871227"/>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348" y="381000"/>
            <a:ext cx="4306841" cy="2871227"/>
          </a:xfrm>
          <a:prstGeom prst="rect">
            <a:avLst/>
          </a:prstGeom>
          <a:ln>
            <a:noFill/>
          </a:ln>
          <a:effectLst>
            <a:softEdge rad="112500"/>
          </a:effectLst>
        </p:spPr>
      </p:pic>
    </p:spTree>
    <p:extLst>
      <p:ext uri="{BB962C8B-B14F-4D97-AF65-F5344CB8AC3E}">
        <p14:creationId xmlns:p14="http://schemas.microsoft.com/office/powerpoint/2010/main" val="181159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9" y="-335561"/>
            <a:ext cx="9601200" cy="1143000"/>
          </a:xfrm>
        </p:spPr>
        <p:txBody>
          <a:bodyPr/>
          <a:lstStyle/>
          <a:p>
            <a:r>
              <a:rPr lang="en-US" dirty="0" smtClean="0"/>
              <a:t>Competitions</a:t>
            </a:r>
            <a:r>
              <a:rPr lang="en-US" dirty="0"/>
              <a:t>:</a:t>
            </a:r>
          </a:p>
        </p:txBody>
      </p:sp>
      <p:sp>
        <p:nvSpPr>
          <p:cNvPr id="3" name="Content Placeholder 2"/>
          <p:cNvSpPr>
            <a:spLocks noGrp="1"/>
          </p:cNvSpPr>
          <p:nvPr>
            <p:ph idx="1"/>
          </p:nvPr>
        </p:nvSpPr>
        <p:spPr>
          <a:xfrm>
            <a:off x="23979" y="1027532"/>
            <a:ext cx="4604183" cy="4114800"/>
          </a:xfrm>
        </p:spPr>
        <p:txBody>
          <a:bodyPr/>
          <a:lstStyle/>
          <a:p>
            <a:r>
              <a:rPr lang="en-US" dirty="0" smtClean="0"/>
              <a:t>Sharing students in similar competitions</a:t>
            </a:r>
          </a:p>
          <a:p>
            <a:r>
              <a:rPr lang="en-US" dirty="0" smtClean="0"/>
              <a:t>Help with students success</a:t>
            </a:r>
          </a:p>
          <a:p>
            <a:r>
              <a:rPr lang="en-US" dirty="0" smtClean="0"/>
              <a:t>Cross Curricular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7023" r="2254"/>
          <a:stretch/>
        </p:blipFill>
        <p:spPr>
          <a:xfrm>
            <a:off x="8341422" y="756217"/>
            <a:ext cx="3657600" cy="2328715"/>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80" y="2957479"/>
            <a:ext cx="3389586" cy="2542189"/>
          </a:xfrm>
          <a:prstGeom prst="rect">
            <a:avLst/>
          </a:prstGeom>
          <a:ln>
            <a:noFill/>
          </a:ln>
          <a:effectLst>
            <a:softEdge rad="1125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86" t="22948"/>
          <a:stretch/>
        </p:blipFill>
        <p:spPr>
          <a:xfrm>
            <a:off x="8322876" y="3172202"/>
            <a:ext cx="3657600" cy="2328715"/>
          </a:xfrm>
          <a:prstGeom prst="rect">
            <a:avLst/>
          </a:prstGeom>
          <a:ln>
            <a:noFill/>
          </a:ln>
          <a:effectLst>
            <a:softEdge rad="112500"/>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442" t="15299" r="6072"/>
          <a:stretch/>
        </p:blipFill>
        <p:spPr>
          <a:xfrm>
            <a:off x="4533566" y="3229994"/>
            <a:ext cx="3657600" cy="2270924"/>
          </a:xfrm>
          <a:prstGeom prst="rect">
            <a:avLst/>
          </a:prstGeom>
          <a:ln>
            <a:noFill/>
          </a:ln>
          <a:effectLst>
            <a:softEdge rad="112500"/>
          </a:effec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484" t="18788" r="6083"/>
          <a:stretch/>
        </p:blipFill>
        <p:spPr>
          <a:xfrm>
            <a:off x="4533566" y="756217"/>
            <a:ext cx="3657600" cy="2328715"/>
          </a:xfrm>
          <a:prstGeom prst="rect">
            <a:avLst/>
          </a:prstGeom>
          <a:ln>
            <a:noFill/>
          </a:ln>
          <a:effectLst>
            <a:softEdge rad="112500"/>
          </a:effectLst>
        </p:spPr>
      </p:pic>
    </p:spTree>
    <p:extLst>
      <p:ext uri="{BB962C8B-B14F-4D97-AF65-F5344CB8AC3E}">
        <p14:creationId xmlns:p14="http://schemas.microsoft.com/office/powerpoint/2010/main" val="1631687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300" y="4542290"/>
            <a:ext cx="2743200" cy="1828800"/>
          </a:xfrm>
          <a:prstGeom prst="rect">
            <a:avLst/>
          </a:prstGeom>
          <a:ln>
            <a:noFill/>
          </a:ln>
          <a:effectLst>
            <a:softEdge rad="1125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7300" y="2428800"/>
            <a:ext cx="2743200" cy="1828800"/>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7300" y="395048"/>
            <a:ext cx="2743200" cy="1828800"/>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0045" y="4462552"/>
            <a:ext cx="2743200" cy="1828800"/>
          </a:xfrm>
          <a:prstGeom prst="rect">
            <a:avLst/>
          </a:prstGeom>
          <a:ln>
            <a:noFill/>
          </a:ln>
          <a:effectLst>
            <a:softEdge rad="11250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0045" y="2428800"/>
            <a:ext cx="2743200" cy="1828800"/>
          </a:xfrm>
          <a:prstGeom prst="rect">
            <a:avLst/>
          </a:prstGeom>
          <a:ln>
            <a:noFill/>
          </a:ln>
          <a:effectLst>
            <a:softEdge rad="112500"/>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10500" y="395048"/>
            <a:ext cx="2743200" cy="1828800"/>
          </a:xfrm>
          <a:prstGeom prst="rect">
            <a:avLst/>
          </a:prstGeom>
          <a:ln>
            <a:noFill/>
          </a:ln>
          <a:effectLst>
            <a:softEdge rad="112500"/>
          </a:effectLst>
        </p:spPr>
      </p:pic>
      <p:sp>
        <p:nvSpPr>
          <p:cNvPr id="9" name="Title 1"/>
          <p:cNvSpPr txBox="1">
            <a:spLocks/>
          </p:cNvSpPr>
          <p:nvPr/>
        </p:nvSpPr>
        <p:spPr>
          <a:xfrm>
            <a:off x="242962" y="467549"/>
            <a:ext cx="5124338" cy="1143000"/>
          </a:xfrm>
          <a:prstGeom prst="rect">
            <a:avLst/>
          </a:prstGeom>
        </p:spPr>
        <p:txBody>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smtClean="0"/>
              <a:t>Fundraising</a:t>
            </a:r>
            <a:endParaRPr lang="en-US" dirty="0"/>
          </a:p>
        </p:txBody>
      </p:sp>
      <p:sp>
        <p:nvSpPr>
          <p:cNvPr id="10" name="TextBox 9"/>
          <p:cNvSpPr txBox="1"/>
          <p:nvPr/>
        </p:nvSpPr>
        <p:spPr>
          <a:xfrm>
            <a:off x="371742" y="1309448"/>
            <a:ext cx="5070786" cy="535531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Year One:</a:t>
            </a:r>
          </a:p>
          <a:p>
            <a:pPr marL="742950" lvl="1" indent="-285750">
              <a:buFont typeface="Wingdings" panose="05000000000000000000" pitchFamily="2" charset="2"/>
              <a:buChar char="§"/>
            </a:pPr>
            <a:r>
              <a:rPr lang="en-US" dirty="0" smtClean="0"/>
              <a:t>Candles</a:t>
            </a:r>
          </a:p>
          <a:p>
            <a:pPr marL="742950" lvl="1" indent="-285750">
              <a:buFont typeface="Wingdings" panose="05000000000000000000" pitchFamily="2" charset="2"/>
              <a:buChar char="§"/>
            </a:pPr>
            <a:r>
              <a:rPr lang="en-US" dirty="0" smtClean="0"/>
              <a:t>Donuts</a:t>
            </a:r>
          </a:p>
          <a:p>
            <a:pPr marL="742950" lvl="1" indent="-285750">
              <a:buFont typeface="Wingdings" panose="05000000000000000000" pitchFamily="2" charset="2"/>
              <a:buChar char="§"/>
            </a:pPr>
            <a:r>
              <a:rPr lang="en-US" dirty="0" smtClean="0"/>
              <a:t>Fruit Sale</a:t>
            </a:r>
          </a:p>
          <a:p>
            <a:pPr marL="742950" lvl="1" indent="-285750">
              <a:buFont typeface="Wingdings" panose="05000000000000000000" pitchFamily="2" charset="2"/>
              <a:buChar char="§"/>
            </a:pPr>
            <a:r>
              <a:rPr lang="en-US" dirty="0" smtClean="0"/>
              <a:t>Chinses Supper</a:t>
            </a:r>
          </a:p>
          <a:p>
            <a:pPr marL="285750" indent="-285750">
              <a:buFont typeface="Wingdings" panose="05000000000000000000" pitchFamily="2" charset="2"/>
              <a:buChar char="§"/>
            </a:pPr>
            <a:r>
              <a:rPr lang="en-US" dirty="0" smtClean="0"/>
              <a:t>Year Two:</a:t>
            </a:r>
          </a:p>
          <a:p>
            <a:pPr marL="742950" lvl="1" indent="-285750">
              <a:buFont typeface="Wingdings" panose="05000000000000000000" pitchFamily="2" charset="2"/>
              <a:buChar char="§"/>
            </a:pPr>
            <a:r>
              <a:rPr lang="en-US" dirty="0" smtClean="0"/>
              <a:t>Combined our efforts</a:t>
            </a:r>
          </a:p>
          <a:p>
            <a:pPr marL="1200150" lvl="2" indent="-285750">
              <a:buFont typeface="Wingdings" panose="05000000000000000000" pitchFamily="2" charset="2"/>
              <a:buChar char="§"/>
            </a:pPr>
            <a:r>
              <a:rPr lang="en-US" dirty="0" smtClean="0"/>
              <a:t>Soup Supper</a:t>
            </a:r>
          </a:p>
          <a:p>
            <a:pPr marL="1200150" lvl="2" indent="-285750">
              <a:buFont typeface="Wingdings" panose="05000000000000000000" pitchFamily="2" charset="2"/>
              <a:buChar char="§"/>
            </a:pPr>
            <a:r>
              <a:rPr lang="en-US" dirty="0" smtClean="0"/>
              <a:t>Fruit Sale</a:t>
            </a:r>
          </a:p>
          <a:p>
            <a:pPr marL="1200150" lvl="2" indent="-285750">
              <a:buFont typeface="Wingdings" panose="05000000000000000000" pitchFamily="2" charset="2"/>
              <a:buChar char="§"/>
            </a:pPr>
            <a:r>
              <a:rPr lang="en-US" dirty="0" smtClean="0"/>
              <a:t>Labor Auction</a:t>
            </a:r>
          </a:p>
          <a:p>
            <a:pPr marL="1200150" lvl="2" indent="-285750">
              <a:buFont typeface="Wingdings" panose="05000000000000000000" pitchFamily="2" charset="2"/>
              <a:buChar char="§"/>
            </a:pPr>
            <a:r>
              <a:rPr lang="en-US" dirty="0" smtClean="0"/>
              <a:t>Disc Golf Tournament </a:t>
            </a:r>
          </a:p>
          <a:p>
            <a:pPr marL="285750" indent="-285750">
              <a:buFont typeface="Wingdings" panose="05000000000000000000" pitchFamily="2" charset="2"/>
              <a:buChar char="§"/>
            </a:pPr>
            <a:r>
              <a:rPr lang="en-US" dirty="0"/>
              <a:t>Year Three:</a:t>
            </a:r>
          </a:p>
          <a:p>
            <a:pPr marL="742950" lvl="1" indent="-285750">
              <a:buFont typeface="Wingdings" panose="05000000000000000000" pitchFamily="2" charset="2"/>
              <a:buChar char="§"/>
            </a:pPr>
            <a:r>
              <a:rPr lang="en-US" dirty="0"/>
              <a:t>Meat sticks</a:t>
            </a:r>
          </a:p>
          <a:p>
            <a:pPr marL="742950" lvl="1" indent="-285750">
              <a:buFont typeface="Wingdings" panose="05000000000000000000" pitchFamily="2" charset="2"/>
              <a:buChar char="§"/>
            </a:pPr>
            <a:r>
              <a:rPr lang="en-US" dirty="0"/>
              <a:t>Fruit Sale</a:t>
            </a:r>
          </a:p>
          <a:p>
            <a:pPr marL="742950" lvl="1" indent="-285750">
              <a:buFont typeface="Wingdings" panose="05000000000000000000" pitchFamily="2" charset="2"/>
              <a:buChar char="§"/>
            </a:pPr>
            <a:r>
              <a:rPr lang="en-US" dirty="0"/>
              <a:t>Labor Auction</a:t>
            </a:r>
          </a:p>
          <a:p>
            <a:pPr marL="742950" lvl="1" indent="-285750">
              <a:buFont typeface="Wingdings" panose="05000000000000000000" pitchFamily="2" charset="2"/>
              <a:buChar char="§"/>
            </a:pPr>
            <a:r>
              <a:rPr lang="en-US" dirty="0"/>
              <a:t>Disc Golf Tournament</a:t>
            </a:r>
            <a:r>
              <a:rPr lang="en-US" dirty="0" smtClean="0"/>
              <a:t/>
            </a:r>
            <a:br>
              <a:rPr lang="en-US" dirty="0" smtClean="0"/>
            </a:br>
            <a:r>
              <a:rPr lang="en-US" dirty="0" smtClean="0"/>
              <a:t> </a:t>
            </a:r>
          </a:p>
          <a:p>
            <a:pPr marL="285750" indent="-28575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262013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800" y="176048"/>
            <a:ext cx="9601200" cy="1143000"/>
          </a:xfrm>
        </p:spPr>
        <p:txBody>
          <a:bodyPr/>
          <a:lstStyle/>
          <a:p>
            <a:r>
              <a:rPr lang="en-US" dirty="0" smtClean="0"/>
              <a:t>Roadblocks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50908616"/>
              </p:ext>
            </p:extLst>
          </p:nvPr>
        </p:nvGraphicFramePr>
        <p:xfrm>
          <a:off x="2851806" y="1734207"/>
          <a:ext cx="8128000" cy="3622710"/>
        </p:xfrm>
        <a:graphic>
          <a:graphicData uri="http://schemas.openxmlformats.org/drawingml/2006/table">
            <a:tbl>
              <a:tblPr firstRow="1" bandRow="1">
                <a:tableStyleId>{9DCAF9ED-07DC-4A11-8D7F-57B35C25682E}</a:tableStyleId>
              </a:tblPr>
              <a:tblGrid>
                <a:gridCol w="4064000"/>
                <a:gridCol w="4064000"/>
              </a:tblGrid>
              <a:tr h="508670">
                <a:tc>
                  <a:txBody>
                    <a:bodyPr/>
                    <a:lstStyle/>
                    <a:p>
                      <a:r>
                        <a:rPr lang="en-US" dirty="0" smtClean="0"/>
                        <a:t>Roadblock</a:t>
                      </a:r>
                      <a:endParaRPr lang="en-US" dirty="0"/>
                    </a:p>
                  </a:txBody>
                  <a:tcPr/>
                </a:tc>
                <a:tc>
                  <a:txBody>
                    <a:bodyPr/>
                    <a:lstStyle/>
                    <a:p>
                      <a:r>
                        <a:rPr lang="en-US" dirty="0" smtClean="0"/>
                        <a:t>Solutions</a:t>
                      </a:r>
                      <a:endParaRPr lang="en-US" dirty="0"/>
                    </a:p>
                  </a:txBody>
                  <a:tcPr/>
                </a:tc>
              </a:tr>
              <a:tr h="370840">
                <a:tc>
                  <a:txBody>
                    <a:bodyPr/>
                    <a:lstStyle/>
                    <a:p>
                      <a:r>
                        <a:rPr lang="en-US" dirty="0" smtClean="0"/>
                        <a:t>Core </a:t>
                      </a:r>
                      <a:r>
                        <a:rPr lang="en-US" baseline="0" dirty="0" smtClean="0"/>
                        <a:t>Teachers</a:t>
                      </a:r>
                      <a:endParaRPr lang="en-US" dirty="0"/>
                    </a:p>
                  </a:txBody>
                  <a:tcPr/>
                </a:tc>
                <a:tc>
                  <a:txBody>
                    <a:bodyPr/>
                    <a:lstStyle/>
                    <a:p>
                      <a:r>
                        <a:rPr lang="en-US" dirty="0" smtClean="0"/>
                        <a:t>Including</a:t>
                      </a:r>
                      <a:r>
                        <a:rPr lang="en-US" baseline="0" dirty="0" smtClean="0"/>
                        <a:t> them on our success and helping them realize they are part of the success of the student.</a:t>
                      </a:r>
                    </a:p>
                  </a:txBody>
                  <a:tcPr/>
                </a:tc>
              </a:tr>
              <a:tr h="370840">
                <a:tc>
                  <a:txBody>
                    <a:bodyPr/>
                    <a:lstStyle/>
                    <a:p>
                      <a:r>
                        <a:rPr lang="en-US" dirty="0" smtClean="0"/>
                        <a:t>Missing Assignment</a:t>
                      </a:r>
                      <a:endParaRPr lang="en-US" dirty="0"/>
                    </a:p>
                  </a:txBody>
                  <a:tcPr/>
                </a:tc>
                <a:tc>
                  <a:txBody>
                    <a:bodyPr/>
                    <a:lstStyle/>
                    <a:p>
                      <a:r>
                        <a:rPr lang="en-US" dirty="0" smtClean="0"/>
                        <a:t>Advanced notice</a:t>
                      </a:r>
                      <a:r>
                        <a:rPr lang="en-US" baseline="0" dirty="0" smtClean="0"/>
                        <a:t> sheets</a:t>
                      </a:r>
                    </a:p>
                    <a:p>
                      <a:r>
                        <a:rPr lang="en-US" baseline="0" dirty="0" smtClean="0"/>
                        <a:t>Homework time at conferences(WIFI connections)</a:t>
                      </a:r>
                      <a:endParaRPr lang="en-US" dirty="0"/>
                    </a:p>
                  </a:txBody>
                  <a:tcPr/>
                </a:tc>
              </a:tr>
              <a:tr h="370840">
                <a:tc>
                  <a:txBody>
                    <a:bodyPr/>
                    <a:lstStyle/>
                    <a:p>
                      <a:r>
                        <a:rPr lang="en-US" dirty="0" smtClean="0"/>
                        <a:t>Fundraising</a:t>
                      </a:r>
                      <a:endParaRPr lang="en-US" dirty="0"/>
                    </a:p>
                  </a:txBody>
                  <a:tcPr/>
                </a:tc>
                <a:tc>
                  <a:txBody>
                    <a:bodyPr/>
                    <a:lstStyle/>
                    <a:p>
                      <a:r>
                        <a:rPr lang="en-US" dirty="0" smtClean="0"/>
                        <a:t>Combined all</a:t>
                      </a:r>
                      <a:r>
                        <a:rPr lang="en-US" baseline="0" dirty="0" smtClean="0"/>
                        <a:t> the fundraising together</a:t>
                      </a:r>
                      <a:endParaRPr lang="en-US" dirty="0"/>
                    </a:p>
                  </a:txBody>
                  <a:tcPr/>
                </a:tc>
              </a:tr>
              <a:tr h="370840">
                <a:tc>
                  <a:txBody>
                    <a:bodyPr/>
                    <a:lstStyle/>
                    <a:p>
                      <a:r>
                        <a:rPr lang="en-US" dirty="0" smtClean="0"/>
                        <a:t>Money from District</a:t>
                      </a:r>
                      <a:endParaRPr lang="en-US" dirty="0"/>
                    </a:p>
                  </a:txBody>
                  <a:tcPr/>
                </a:tc>
                <a:tc>
                  <a:txBody>
                    <a:bodyPr/>
                    <a:lstStyle/>
                    <a:p>
                      <a:r>
                        <a:rPr lang="en-US" dirty="0" smtClean="0"/>
                        <a:t>Presentations</a:t>
                      </a:r>
                      <a:r>
                        <a:rPr lang="en-US" baseline="0" dirty="0" smtClean="0"/>
                        <a:t> to the board, marketing our programs to show importance of these programs.</a:t>
                      </a:r>
                      <a:endParaRPr lang="en-US" dirty="0"/>
                    </a:p>
                  </a:txBody>
                  <a:tcPr/>
                </a:tc>
              </a:tr>
            </a:tbl>
          </a:graphicData>
        </a:graphic>
      </p:graphicFrame>
    </p:spTree>
    <p:extLst>
      <p:ext uri="{BB962C8B-B14F-4D97-AF65-F5344CB8AC3E}">
        <p14:creationId xmlns:p14="http://schemas.microsoft.com/office/powerpoint/2010/main" val="2851203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986619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a:bodyPr>
          <a:lstStyle/>
          <a:p>
            <a:r>
              <a:rPr lang="en-US" dirty="0" smtClean="0"/>
              <a:t>Presenters Introductions</a:t>
            </a:r>
          </a:p>
          <a:p>
            <a:r>
              <a:rPr lang="en-US" dirty="0" smtClean="0"/>
              <a:t>Background – Lisa </a:t>
            </a:r>
            <a:r>
              <a:rPr lang="en-US" dirty="0" err="1" smtClean="0"/>
              <a:t>Beye</a:t>
            </a:r>
            <a:endParaRPr lang="en-US" dirty="0" smtClean="0"/>
          </a:p>
          <a:p>
            <a:r>
              <a:rPr lang="en-US" dirty="0" smtClean="0"/>
              <a:t>Retreat and Philanthropic </a:t>
            </a:r>
            <a:r>
              <a:rPr lang="en-US" dirty="0" smtClean="0"/>
              <a:t>Events – Kim </a:t>
            </a:r>
            <a:r>
              <a:rPr lang="en-US" dirty="0" err="1" smtClean="0"/>
              <a:t>Coover</a:t>
            </a:r>
            <a:endParaRPr lang="en-US" dirty="0" smtClean="0"/>
          </a:p>
          <a:p>
            <a:r>
              <a:rPr lang="en-US" dirty="0" smtClean="0"/>
              <a:t>Competitions – Mark Hager</a:t>
            </a:r>
            <a:endParaRPr lang="en-US" dirty="0"/>
          </a:p>
          <a:p>
            <a:r>
              <a:rPr lang="en-US" dirty="0" smtClean="0"/>
              <a:t>Fundraising – Megan Mein</a:t>
            </a:r>
          </a:p>
          <a:p>
            <a:r>
              <a:rPr lang="en-US" dirty="0" smtClean="0"/>
              <a:t>Road Blocks – Brandi </a:t>
            </a:r>
            <a:r>
              <a:rPr lang="en-US" dirty="0" smtClean="0"/>
              <a:t>Hendrix</a:t>
            </a:r>
          </a:p>
          <a:p>
            <a:r>
              <a:rPr lang="en-US" dirty="0" smtClean="0"/>
              <a:t>Questions</a:t>
            </a:r>
            <a:endParaRPr lang="en-US" dirty="0" smtClean="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6538" y="4796095"/>
            <a:ext cx="6742386" cy="1119352"/>
          </a:xfrm>
        </p:spPr>
        <p:txBody>
          <a:bodyPr/>
          <a:lstStyle/>
          <a:p>
            <a:r>
              <a:rPr lang="en-US" dirty="0" smtClean="0"/>
              <a:t>Lisa </a:t>
            </a:r>
            <a:r>
              <a:rPr lang="en-US" dirty="0" err="1" smtClean="0"/>
              <a:t>BEye</a:t>
            </a:r>
            <a:endParaRPr lang="en-US" dirty="0"/>
          </a:p>
        </p:txBody>
      </p:sp>
      <p:sp>
        <p:nvSpPr>
          <p:cNvPr id="3" name="Text Placeholder 2"/>
          <p:cNvSpPr>
            <a:spLocks noGrp="1"/>
          </p:cNvSpPr>
          <p:nvPr>
            <p:ph type="body" idx="1"/>
          </p:nvPr>
        </p:nvSpPr>
        <p:spPr>
          <a:xfrm>
            <a:off x="7583215" y="5915447"/>
            <a:ext cx="4608786" cy="942553"/>
          </a:xfrm>
        </p:spPr>
        <p:txBody>
          <a:bodyPr>
            <a:normAutofit/>
          </a:bodyPr>
          <a:lstStyle/>
          <a:p>
            <a:pPr algn="ctr"/>
            <a:r>
              <a:rPr lang="en-US" dirty="0" smtClean="0"/>
              <a:t>Business </a:t>
            </a:r>
            <a:r>
              <a:rPr lang="en-US" dirty="0" smtClean="0"/>
              <a:t>Teacher </a:t>
            </a:r>
            <a:endParaRPr lang="en-US" dirty="0"/>
          </a:p>
          <a:p>
            <a:pPr algn="ctr"/>
            <a:r>
              <a:rPr lang="en-US" dirty="0" smtClean="0"/>
              <a:t>FBLA </a:t>
            </a:r>
            <a:r>
              <a:rPr lang="en-US" dirty="0" smtClean="0"/>
              <a:t>Advisor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1751" y="581286"/>
            <a:ext cx="2317531" cy="30720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268014" y="686164"/>
            <a:ext cx="6742386" cy="6001643"/>
          </a:xfrm>
          <a:prstGeom prst="rect">
            <a:avLst/>
          </a:prstGeom>
          <a:noFill/>
        </p:spPr>
        <p:txBody>
          <a:bodyPr wrap="square" rtlCol="0">
            <a:spAutoFit/>
          </a:bodyPr>
          <a:lstStyle/>
          <a:p>
            <a:r>
              <a:rPr lang="en-US" sz="2400" dirty="0">
                <a:solidFill>
                  <a:schemeClr val="accent1"/>
                </a:solidFill>
                <a:effectLst>
                  <a:outerShdw blurRad="38100" dist="38100" dir="2700000" algn="tl">
                    <a:srgbClr val="000000">
                      <a:alpha val="43137"/>
                    </a:srgbClr>
                  </a:outerShdw>
                </a:effectLst>
              </a:rPr>
              <a:t>EDUCATION:</a:t>
            </a:r>
          </a:p>
          <a:p>
            <a:endParaRPr lang="en-US" dirty="0"/>
          </a:p>
          <a:p>
            <a:r>
              <a:rPr lang="en-US" dirty="0" smtClean="0"/>
              <a:t>BA </a:t>
            </a:r>
            <a:r>
              <a:rPr lang="en-US" dirty="0" smtClean="0"/>
              <a:t>from Bethany College</a:t>
            </a:r>
          </a:p>
          <a:p>
            <a:r>
              <a:rPr lang="en-US" dirty="0" smtClean="0"/>
              <a:t>MS from Emporia </a:t>
            </a:r>
            <a:r>
              <a:rPr lang="en-US" dirty="0" smtClean="0"/>
              <a:t>State</a:t>
            </a:r>
            <a:br>
              <a:rPr lang="en-US" dirty="0" smtClean="0"/>
            </a:br>
            <a:r>
              <a:rPr lang="en-US" dirty="0" smtClean="0"/>
              <a:t/>
            </a:r>
            <a:br>
              <a:rPr lang="en-US" dirty="0" smtClean="0"/>
            </a:br>
            <a:r>
              <a:rPr lang="en-US" sz="2400" dirty="0">
                <a:solidFill>
                  <a:schemeClr val="accent1"/>
                </a:solidFill>
                <a:effectLst>
                  <a:outerShdw blurRad="38100" dist="38100" dir="2700000" algn="tl">
                    <a:srgbClr val="000000">
                      <a:alpha val="43137"/>
                    </a:srgbClr>
                  </a:outerShdw>
                </a:effectLst>
              </a:rPr>
              <a:t>EXPERIENCE</a:t>
            </a:r>
            <a:r>
              <a:rPr lang="en-US" sz="2400" dirty="0" smtClean="0">
                <a:solidFill>
                  <a:schemeClr val="accent1"/>
                </a:solidFill>
                <a:effectLst>
                  <a:outerShdw blurRad="38100" dist="38100" dir="2700000" algn="tl">
                    <a:srgbClr val="000000">
                      <a:alpha val="43137"/>
                    </a:srgbClr>
                  </a:outerShdw>
                </a:effectLst>
              </a:rPr>
              <a:t>:</a:t>
            </a:r>
          </a:p>
          <a:p>
            <a:endParaRPr lang="en-US" sz="2400" dirty="0">
              <a:solidFill>
                <a:schemeClr val="accent1"/>
              </a:solidFill>
              <a:effectLst>
                <a:outerShdw blurRad="38100" dist="38100" dir="2700000" algn="tl">
                  <a:srgbClr val="000000">
                    <a:alpha val="43137"/>
                  </a:srgbClr>
                </a:outerShdw>
              </a:effectLst>
            </a:endParaRPr>
          </a:p>
          <a:p>
            <a:r>
              <a:rPr lang="en-US" dirty="0" smtClean="0"/>
              <a:t>23 years in </a:t>
            </a:r>
            <a:r>
              <a:rPr lang="en-US" dirty="0" smtClean="0"/>
              <a:t>Education</a:t>
            </a:r>
            <a:br>
              <a:rPr lang="en-US" dirty="0" smtClean="0"/>
            </a:br>
            <a:endParaRPr lang="en-US" dirty="0" smtClean="0"/>
          </a:p>
          <a:p>
            <a:pPr marL="285750" indent="-285750">
              <a:buFont typeface="Arial" panose="020B0604020202020204" pitchFamily="34" charset="0"/>
              <a:buChar char="•"/>
            </a:pPr>
            <a:r>
              <a:rPr lang="en-US" dirty="0" smtClean="0"/>
              <a:t>Lenora High School</a:t>
            </a:r>
          </a:p>
          <a:p>
            <a:pPr marL="285750" indent="-285750">
              <a:buFont typeface="Arial" panose="020B0604020202020204" pitchFamily="34" charset="0"/>
              <a:buChar char="•"/>
            </a:pPr>
            <a:r>
              <a:rPr lang="en-US" dirty="0" smtClean="0"/>
              <a:t>Council Grove High School</a:t>
            </a:r>
          </a:p>
          <a:p>
            <a:pPr marL="285750" indent="-285750">
              <a:buFont typeface="Arial" panose="020B0604020202020204" pitchFamily="34" charset="0"/>
              <a:buChar char="•"/>
            </a:pPr>
            <a:r>
              <a:rPr lang="en-US" dirty="0" smtClean="0"/>
              <a:t>Centre High School</a:t>
            </a:r>
          </a:p>
          <a:p>
            <a:pPr marL="285750" indent="-285750">
              <a:buFont typeface="Arial" panose="020B0604020202020204" pitchFamily="34" charset="0"/>
              <a:buChar char="•"/>
            </a:pPr>
            <a:r>
              <a:rPr lang="en-US" dirty="0" smtClean="0"/>
              <a:t>Herington High School</a:t>
            </a:r>
          </a:p>
          <a:p>
            <a:endParaRPr lang="en-US" dirty="0" smtClean="0"/>
          </a:p>
          <a:p>
            <a:r>
              <a:rPr lang="en-US" sz="2400" dirty="0" smtClean="0">
                <a:solidFill>
                  <a:schemeClr val="accent1"/>
                </a:solidFill>
                <a:effectLst>
                  <a:outerShdw blurRad="38100" dist="38100" dir="2700000" algn="tl">
                    <a:srgbClr val="000000">
                      <a:alpha val="43137"/>
                    </a:srgbClr>
                  </a:outerShdw>
                </a:effectLst>
              </a:rPr>
              <a:t>PATHWAY’S</a:t>
            </a:r>
            <a:endParaRPr lang="en-US" sz="2400" dirty="0" smtClean="0">
              <a:solidFill>
                <a:schemeClr val="accent1"/>
              </a:solidFill>
              <a:effectLst>
                <a:outerShdw blurRad="38100" dist="38100" dir="2700000" algn="tl">
                  <a:srgbClr val="000000">
                    <a:alpha val="43137"/>
                  </a:srgbClr>
                </a:outerShdw>
              </a:effectLst>
            </a:endParaRPr>
          </a:p>
          <a:p>
            <a:endParaRPr lang="en-US" dirty="0"/>
          </a:p>
          <a:p>
            <a:r>
              <a:rPr lang="en-US" dirty="0" smtClean="0"/>
              <a:t>Business, Management and Administration</a:t>
            </a:r>
            <a:endParaRPr lang="en-US" dirty="0" smtClean="0"/>
          </a:p>
          <a:p>
            <a:r>
              <a:rPr lang="en-US" dirty="0" smtClean="0"/>
              <a:t>Finance</a:t>
            </a:r>
          </a:p>
          <a:p>
            <a:r>
              <a:rPr lang="en-US" dirty="0" smtClean="0"/>
              <a:t>Marketing</a:t>
            </a:r>
          </a:p>
          <a:p>
            <a:endParaRPr lang="en-US" dirty="0"/>
          </a:p>
        </p:txBody>
      </p:sp>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2171" y="4840014"/>
            <a:ext cx="4256689" cy="842329"/>
          </a:xfrm>
        </p:spPr>
        <p:txBody>
          <a:bodyPr/>
          <a:lstStyle/>
          <a:p>
            <a:r>
              <a:rPr lang="en-US" dirty="0" smtClean="0"/>
              <a:t>Kim </a:t>
            </a:r>
            <a:r>
              <a:rPr lang="en-US" dirty="0" err="1" smtClean="0"/>
              <a:t>coover</a:t>
            </a:r>
            <a:endParaRPr lang="en-US" dirty="0"/>
          </a:p>
        </p:txBody>
      </p:sp>
      <p:sp>
        <p:nvSpPr>
          <p:cNvPr id="3" name="Text Placeholder 2"/>
          <p:cNvSpPr>
            <a:spLocks noGrp="1"/>
          </p:cNvSpPr>
          <p:nvPr>
            <p:ph type="body" idx="1"/>
          </p:nvPr>
        </p:nvSpPr>
        <p:spPr>
          <a:xfrm>
            <a:off x="7772402" y="5682343"/>
            <a:ext cx="4406458" cy="1175657"/>
          </a:xfrm>
        </p:spPr>
        <p:txBody>
          <a:bodyPr>
            <a:normAutofit/>
          </a:bodyPr>
          <a:lstStyle/>
          <a:p>
            <a:pPr algn="ctr"/>
            <a:r>
              <a:rPr lang="en-US" dirty="0" smtClean="0"/>
              <a:t>science </a:t>
            </a:r>
            <a:r>
              <a:rPr lang="en-US" dirty="0" smtClean="0"/>
              <a:t>Teacher </a:t>
            </a:r>
          </a:p>
          <a:p>
            <a:pPr algn="ctr"/>
            <a:r>
              <a:rPr lang="en-US" dirty="0" err="1" smtClean="0"/>
              <a:t>hosa</a:t>
            </a:r>
            <a:r>
              <a:rPr lang="en-US" dirty="0" smtClean="0"/>
              <a:t> </a:t>
            </a:r>
            <a:r>
              <a:rPr lang="en-US" dirty="0" smtClean="0"/>
              <a:t>Advisor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751" y="581286"/>
            <a:ext cx="2317531" cy="30720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370487" y="729916"/>
            <a:ext cx="6742386" cy="5170646"/>
          </a:xfrm>
          <a:prstGeom prst="rect">
            <a:avLst/>
          </a:prstGeom>
          <a:noFill/>
        </p:spPr>
        <p:txBody>
          <a:bodyPr wrap="square" rtlCol="0">
            <a:spAutoFit/>
          </a:bodyPr>
          <a:lstStyle/>
          <a:p>
            <a:r>
              <a:rPr lang="en-US" sz="2400" dirty="0">
                <a:solidFill>
                  <a:schemeClr val="accent1"/>
                </a:solidFill>
                <a:effectLst>
                  <a:outerShdw blurRad="38100" dist="38100" dir="2700000" algn="tl">
                    <a:srgbClr val="000000">
                      <a:alpha val="43137"/>
                    </a:srgbClr>
                  </a:outerShdw>
                </a:effectLst>
              </a:rPr>
              <a:t>EDUCATION:</a:t>
            </a:r>
          </a:p>
          <a:p>
            <a:endParaRPr lang="en-US" dirty="0"/>
          </a:p>
          <a:p>
            <a:r>
              <a:rPr lang="en-US" dirty="0" smtClean="0"/>
              <a:t>BS from Kansas State University</a:t>
            </a:r>
          </a:p>
          <a:p>
            <a:r>
              <a:rPr lang="en-US" dirty="0" smtClean="0"/>
              <a:t>MS from Emporia State University</a:t>
            </a:r>
            <a:r>
              <a:rPr lang="en-US" dirty="0" smtClean="0"/>
              <a:t/>
            </a:r>
            <a:br>
              <a:rPr lang="en-US" dirty="0" smtClean="0"/>
            </a:br>
            <a:r>
              <a:rPr lang="en-US" dirty="0" smtClean="0"/>
              <a:t/>
            </a:r>
            <a:br>
              <a:rPr lang="en-US" dirty="0" smtClean="0"/>
            </a:br>
            <a:r>
              <a:rPr lang="en-US" sz="2400" dirty="0">
                <a:solidFill>
                  <a:schemeClr val="accent1"/>
                </a:solidFill>
                <a:effectLst>
                  <a:outerShdw blurRad="38100" dist="38100" dir="2700000" algn="tl">
                    <a:srgbClr val="000000">
                      <a:alpha val="43137"/>
                    </a:srgbClr>
                  </a:outerShdw>
                </a:effectLst>
              </a:rPr>
              <a:t>EXPERIENCE</a:t>
            </a:r>
            <a:r>
              <a:rPr lang="en-US" sz="2400" dirty="0" smtClean="0">
                <a:solidFill>
                  <a:schemeClr val="accent1"/>
                </a:solidFill>
                <a:effectLst>
                  <a:outerShdw blurRad="38100" dist="38100" dir="2700000" algn="tl">
                    <a:srgbClr val="000000">
                      <a:alpha val="43137"/>
                    </a:srgbClr>
                  </a:outerShdw>
                </a:effectLst>
              </a:rPr>
              <a:t>:</a:t>
            </a:r>
          </a:p>
          <a:p>
            <a:endParaRPr lang="en-US" sz="2400" dirty="0">
              <a:solidFill>
                <a:schemeClr val="accent1"/>
              </a:solidFill>
              <a:effectLst>
                <a:outerShdw blurRad="38100" dist="38100" dir="2700000" algn="tl">
                  <a:srgbClr val="000000">
                    <a:alpha val="43137"/>
                  </a:srgbClr>
                </a:outerShdw>
              </a:effectLst>
            </a:endParaRPr>
          </a:p>
          <a:p>
            <a:r>
              <a:rPr lang="en-US" dirty="0" smtClean="0"/>
              <a:t>19</a:t>
            </a:r>
            <a:r>
              <a:rPr lang="en-US" dirty="0" smtClean="0"/>
              <a:t> </a:t>
            </a:r>
            <a:r>
              <a:rPr lang="en-US" dirty="0" smtClean="0"/>
              <a:t>years in </a:t>
            </a:r>
            <a:r>
              <a:rPr lang="en-US" dirty="0" smtClean="0"/>
              <a:t>Education</a:t>
            </a:r>
          </a:p>
          <a:p>
            <a:endParaRPr lang="en-US" dirty="0" smtClean="0"/>
          </a:p>
          <a:p>
            <a:pPr marL="285750" indent="-285750">
              <a:buFont typeface="Arial" panose="020B0604020202020204" pitchFamily="34" charset="0"/>
              <a:buChar char="•"/>
            </a:pPr>
            <a:r>
              <a:rPr lang="en-US" dirty="0" smtClean="0"/>
              <a:t>Herington High School</a:t>
            </a:r>
            <a:endParaRPr lang="en-US" dirty="0"/>
          </a:p>
          <a:p>
            <a:r>
              <a:rPr lang="en-US" dirty="0" smtClean="0"/>
              <a:t/>
            </a:r>
            <a:br>
              <a:rPr lang="en-US" dirty="0" smtClean="0"/>
            </a:br>
            <a:r>
              <a:rPr lang="en-US" dirty="0" smtClean="0"/>
              <a:t/>
            </a:r>
            <a:br>
              <a:rPr lang="en-US" dirty="0" smtClean="0"/>
            </a:br>
            <a:r>
              <a:rPr lang="en-US" sz="2400" dirty="0" smtClean="0">
                <a:solidFill>
                  <a:schemeClr val="accent1"/>
                </a:solidFill>
                <a:effectLst>
                  <a:outerShdw blurRad="38100" dist="38100" dir="2700000" algn="tl">
                    <a:srgbClr val="000000">
                      <a:alpha val="43137"/>
                    </a:srgbClr>
                  </a:outerShdw>
                </a:effectLst>
              </a:rPr>
              <a:t>PATHWAY’S</a:t>
            </a:r>
            <a:endParaRPr lang="en-US" sz="2400" dirty="0" smtClean="0">
              <a:solidFill>
                <a:schemeClr val="accent1"/>
              </a:solidFill>
              <a:effectLst>
                <a:outerShdw blurRad="38100" dist="38100" dir="2700000" algn="tl">
                  <a:srgbClr val="000000">
                    <a:alpha val="43137"/>
                  </a:srgbClr>
                </a:outerShdw>
              </a:effectLst>
            </a:endParaRPr>
          </a:p>
          <a:p>
            <a:endParaRPr lang="en-US" dirty="0"/>
          </a:p>
          <a:p>
            <a:r>
              <a:rPr lang="en-US" dirty="0" smtClean="0"/>
              <a:t>Health</a:t>
            </a:r>
          </a:p>
          <a:p>
            <a:r>
              <a:rPr lang="en-US" dirty="0" smtClean="0"/>
              <a:t>Biomedical</a:t>
            </a:r>
            <a:endParaRPr lang="en-US" dirty="0" smtClean="0"/>
          </a:p>
          <a:p>
            <a:endParaRPr lang="en-US" dirty="0"/>
          </a:p>
        </p:txBody>
      </p:sp>
    </p:spTree>
    <p:extLst>
      <p:ext uri="{BB962C8B-B14F-4D97-AF65-F5344CB8AC3E}">
        <p14:creationId xmlns:p14="http://schemas.microsoft.com/office/powerpoint/2010/main" val="364192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4596" y="4615911"/>
            <a:ext cx="4572000" cy="1078812"/>
          </a:xfrm>
        </p:spPr>
        <p:txBody>
          <a:bodyPr/>
          <a:lstStyle/>
          <a:p>
            <a:r>
              <a:rPr lang="en-US" dirty="0" smtClean="0"/>
              <a:t>Mark </a:t>
            </a:r>
            <a:r>
              <a:rPr lang="en-US" dirty="0" err="1" smtClean="0"/>
              <a:t>hager</a:t>
            </a:r>
            <a:endParaRPr lang="en-US" dirty="0"/>
          </a:p>
        </p:txBody>
      </p:sp>
      <p:sp>
        <p:nvSpPr>
          <p:cNvPr id="3" name="Text Placeholder 2"/>
          <p:cNvSpPr>
            <a:spLocks noGrp="1"/>
          </p:cNvSpPr>
          <p:nvPr>
            <p:ph type="body" idx="1"/>
          </p:nvPr>
        </p:nvSpPr>
        <p:spPr>
          <a:xfrm>
            <a:off x="7714597" y="5713860"/>
            <a:ext cx="4477404" cy="1349092"/>
          </a:xfrm>
        </p:spPr>
        <p:txBody>
          <a:bodyPr>
            <a:normAutofit/>
          </a:bodyPr>
          <a:lstStyle/>
          <a:p>
            <a:pPr algn="ctr"/>
            <a:r>
              <a:rPr lang="en-US" dirty="0" smtClean="0"/>
              <a:t>Ag Education </a:t>
            </a:r>
            <a:r>
              <a:rPr lang="en-US" dirty="0" smtClean="0"/>
              <a:t>Teacher </a:t>
            </a:r>
          </a:p>
          <a:p>
            <a:pPr algn="ctr"/>
            <a:r>
              <a:rPr lang="en-US" dirty="0" smtClean="0"/>
              <a:t>FFA </a:t>
            </a:r>
            <a:r>
              <a:rPr lang="en-US" dirty="0" smtClean="0"/>
              <a:t>Advisor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097" y="557444"/>
            <a:ext cx="2313432" cy="30666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268014" y="686164"/>
            <a:ext cx="6742386" cy="5816977"/>
          </a:xfrm>
          <a:prstGeom prst="rect">
            <a:avLst/>
          </a:prstGeom>
          <a:noFill/>
        </p:spPr>
        <p:txBody>
          <a:bodyPr wrap="square" rtlCol="0">
            <a:spAutoFit/>
          </a:bodyPr>
          <a:lstStyle/>
          <a:p>
            <a:r>
              <a:rPr lang="en-US" sz="2400" dirty="0">
                <a:solidFill>
                  <a:schemeClr val="accent1"/>
                </a:solidFill>
                <a:effectLst>
                  <a:outerShdw blurRad="38100" dist="38100" dir="2700000" algn="tl">
                    <a:srgbClr val="000000">
                      <a:alpha val="43137"/>
                    </a:srgbClr>
                  </a:outerShdw>
                </a:effectLst>
              </a:rPr>
              <a:t>EDUCATION:</a:t>
            </a:r>
          </a:p>
          <a:p>
            <a:endParaRPr lang="en-US" dirty="0"/>
          </a:p>
          <a:p>
            <a:r>
              <a:rPr lang="en-US" dirty="0" smtClean="0"/>
              <a:t>BS from OPSU</a:t>
            </a:r>
            <a:endParaRPr lang="en-US" dirty="0" smtClean="0"/>
          </a:p>
          <a:p>
            <a:r>
              <a:rPr lang="en-US" dirty="0" smtClean="0"/>
              <a:t>Workin</a:t>
            </a:r>
            <a:r>
              <a:rPr lang="en-US" dirty="0" smtClean="0"/>
              <a:t>g on </a:t>
            </a:r>
            <a:r>
              <a:rPr lang="en-US" dirty="0" smtClean="0"/>
              <a:t>MS </a:t>
            </a:r>
            <a:r>
              <a:rPr lang="en-US" dirty="0" smtClean="0"/>
              <a:t>from </a:t>
            </a:r>
            <a:r>
              <a:rPr lang="en-US" dirty="0" smtClean="0"/>
              <a:t>Pitt State</a:t>
            </a:r>
            <a:br>
              <a:rPr lang="en-US" dirty="0" smtClean="0"/>
            </a:br>
            <a:r>
              <a:rPr lang="en-US" dirty="0" smtClean="0"/>
              <a:t/>
            </a:r>
            <a:br>
              <a:rPr lang="en-US" dirty="0" smtClean="0"/>
            </a:br>
            <a:r>
              <a:rPr lang="en-US" sz="2400" dirty="0">
                <a:solidFill>
                  <a:schemeClr val="accent1"/>
                </a:solidFill>
                <a:effectLst>
                  <a:outerShdw blurRad="38100" dist="38100" dir="2700000" algn="tl">
                    <a:srgbClr val="000000">
                      <a:alpha val="43137"/>
                    </a:srgbClr>
                  </a:outerShdw>
                </a:effectLst>
              </a:rPr>
              <a:t>EXPERIENCE</a:t>
            </a:r>
            <a:r>
              <a:rPr lang="en-US" sz="2400" dirty="0" smtClean="0">
                <a:solidFill>
                  <a:schemeClr val="accent1"/>
                </a:solidFill>
                <a:effectLst>
                  <a:outerShdw blurRad="38100" dist="38100" dir="2700000" algn="tl">
                    <a:srgbClr val="000000">
                      <a:alpha val="43137"/>
                    </a:srgbClr>
                  </a:outerShdw>
                </a:effectLst>
              </a:rPr>
              <a:t>:</a:t>
            </a:r>
          </a:p>
          <a:p>
            <a:endParaRPr lang="en-US" sz="2400" dirty="0">
              <a:solidFill>
                <a:schemeClr val="accent1"/>
              </a:solidFill>
              <a:effectLst>
                <a:outerShdw blurRad="38100" dist="38100" dir="2700000" algn="tl">
                  <a:srgbClr val="000000">
                    <a:alpha val="43137"/>
                  </a:srgbClr>
                </a:outerShdw>
              </a:effectLst>
            </a:endParaRPr>
          </a:p>
          <a:p>
            <a:r>
              <a:rPr lang="en-US" dirty="0"/>
              <a:t>1</a:t>
            </a:r>
            <a:r>
              <a:rPr lang="en-US" dirty="0" smtClean="0"/>
              <a:t>3 </a:t>
            </a:r>
            <a:r>
              <a:rPr lang="en-US" dirty="0" smtClean="0"/>
              <a:t>years in </a:t>
            </a:r>
            <a:r>
              <a:rPr lang="en-US" dirty="0" smtClean="0"/>
              <a:t>Education</a:t>
            </a:r>
            <a:br>
              <a:rPr lang="en-US" dirty="0" smtClean="0"/>
            </a:br>
            <a:endParaRPr lang="en-US" dirty="0" smtClean="0"/>
          </a:p>
          <a:p>
            <a:pPr marL="285750" indent="-285750">
              <a:buFont typeface="Arial" panose="020B0604020202020204" pitchFamily="34" charset="0"/>
              <a:buChar char="•"/>
            </a:pPr>
            <a:r>
              <a:rPr lang="en-US" dirty="0" smtClean="0"/>
              <a:t>Oklahoma Schools</a:t>
            </a:r>
          </a:p>
          <a:p>
            <a:pPr marL="285750" indent="-285750">
              <a:buFont typeface="Arial" panose="020B0604020202020204" pitchFamily="34" charset="0"/>
              <a:buChar char="•"/>
            </a:pPr>
            <a:r>
              <a:rPr lang="en-US" dirty="0" smtClean="0"/>
              <a:t>Centre High School</a:t>
            </a:r>
          </a:p>
          <a:p>
            <a:pPr marL="285750" indent="-285750">
              <a:buFont typeface="Arial" panose="020B0604020202020204" pitchFamily="34" charset="0"/>
              <a:buChar char="•"/>
            </a:pPr>
            <a:r>
              <a:rPr lang="en-US" dirty="0" smtClean="0"/>
              <a:t>Herington High School</a:t>
            </a:r>
            <a:endParaRPr lang="en-US" dirty="0"/>
          </a:p>
          <a:p>
            <a:r>
              <a:rPr lang="en-US" dirty="0" smtClean="0"/>
              <a:t/>
            </a:r>
            <a:br>
              <a:rPr lang="en-US" dirty="0" smtClean="0"/>
            </a:br>
            <a:r>
              <a:rPr lang="en-US" dirty="0" smtClean="0"/>
              <a:t/>
            </a:r>
            <a:br>
              <a:rPr lang="en-US" dirty="0" smtClean="0"/>
            </a:br>
            <a:r>
              <a:rPr lang="en-US" sz="2400" dirty="0" smtClean="0">
                <a:solidFill>
                  <a:schemeClr val="accent1"/>
                </a:solidFill>
                <a:effectLst>
                  <a:outerShdw blurRad="38100" dist="38100" dir="2700000" algn="tl">
                    <a:srgbClr val="000000">
                      <a:alpha val="43137"/>
                    </a:srgbClr>
                  </a:outerShdw>
                </a:effectLst>
              </a:rPr>
              <a:t>PATHWAY’S</a:t>
            </a:r>
          </a:p>
          <a:p>
            <a:endParaRPr lang="en-US" sz="2400" dirty="0" smtClean="0">
              <a:solidFill>
                <a:schemeClr val="accent1"/>
              </a:solidFill>
              <a:effectLst>
                <a:outerShdw blurRad="38100" dist="38100" dir="2700000" algn="tl">
                  <a:srgbClr val="000000">
                    <a:alpha val="43137"/>
                  </a:srgbClr>
                </a:outerShdw>
              </a:effectLst>
            </a:endParaRPr>
          </a:p>
          <a:p>
            <a:r>
              <a:rPr lang="en-US" dirty="0" smtClean="0"/>
              <a:t>Comprehensive Agriculture Science</a:t>
            </a:r>
          </a:p>
          <a:p>
            <a:r>
              <a:rPr lang="en-US" dirty="0" smtClean="0"/>
              <a:t>Power, Structural &amp; Technical Systems</a:t>
            </a:r>
            <a:endParaRPr lang="en-US" dirty="0" smtClean="0"/>
          </a:p>
          <a:p>
            <a:endParaRPr lang="en-US" dirty="0"/>
          </a:p>
        </p:txBody>
      </p:sp>
    </p:spTree>
    <p:extLst>
      <p:ext uri="{BB962C8B-B14F-4D97-AF65-F5344CB8AC3E}">
        <p14:creationId xmlns:p14="http://schemas.microsoft.com/office/powerpoint/2010/main" val="253917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8165" y="4808483"/>
            <a:ext cx="4403835" cy="873860"/>
          </a:xfrm>
        </p:spPr>
        <p:txBody>
          <a:bodyPr/>
          <a:lstStyle/>
          <a:p>
            <a:r>
              <a:rPr lang="en-US" dirty="0" smtClean="0"/>
              <a:t>Megan </a:t>
            </a:r>
            <a:r>
              <a:rPr lang="en-US" dirty="0" err="1" smtClean="0"/>
              <a:t>mein</a:t>
            </a:r>
            <a:endParaRPr lang="en-US" dirty="0"/>
          </a:p>
        </p:txBody>
      </p:sp>
      <p:sp>
        <p:nvSpPr>
          <p:cNvPr id="3" name="Text Placeholder 2"/>
          <p:cNvSpPr>
            <a:spLocks noGrp="1"/>
          </p:cNvSpPr>
          <p:nvPr>
            <p:ph type="body" idx="1"/>
          </p:nvPr>
        </p:nvSpPr>
        <p:spPr>
          <a:xfrm>
            <a:off x="7784067" y="5689100"/>
            <a:ext cx="4407933" cy="1175657"/>
          </a:xfrm>
        </p:spPr>
        <p:txBody>
          <a:bodyPr/>
          <a:lstStyle/>
          <a:p>
            <a:pPr algn="ctr"/>
            <a:r>
              <a:rPr lang="en-US" dirty="0" err="1" smtClean="0"/>
              <a:t>Facs</a:t>
            </a:r>
            <a:r>
              <a:rPr lang="en-US" dirty="0" smtClean="0"/>
              <a:t> </a:t>
            </a:r>
            <a:r>
              <a:rPr lang="en-US" dirty="0" smtClean="0"/>
              <a:t>teacher </a:t>
            </a:r>
          </a:p>
          <a:p>
            <a:pPr algn="ctr"/>
            <a:r>
              <a:rPr lang="en-US" dirty="0" err="1" smtClean="0"/>
              <a:t>fccla</a:t>
            </a:r>
            <a:r>
              <a:rPr lang="en-US" dirty="0" smtClean="0"/>
              <a:t> </a:t>
            </a:r>
            <a:r>
              <a:rPr lang="en-US" dirty="0" smtClean="0"/>
              <a:t>advisor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924" y="307791"/>
            <a:ext cx="2313432" cy="30666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268014" y="686164"/>
            <a:ext cx="6742386" cy="5170646"/>
          </a:xfrm>
          <a:prstGeom prst="rect">
            <a:avLst/>
          </a:prstGeom>
          <a:noFill/>
        </p:spPr>
        <p:txBody>
          <a:bodyPr wrap="square" rtlCol="0">
            <a:spAutoFit/>
          </a:bodyPr>
          <a:lstStyle/>
          <a:p>
            <a:r>
              <a:rPr lang="en-US" sz="2400" dirty="0">
                <a:solidFill>
                  <a:schemeClr val="accent1"/>
                </a:solidFill>
                <a:effectLst>
                  <a:outerShdw blurRad="38100" dist="38100" dir="2700000" algn="tl">
                    <a:srgbClr val="000000">
                      <a:alpha val="43137"/>
                    </a:srgbClr>
                  </a:outerShdw>
                </a:effectLst>
              </a:rPr>
              <a:t>EDUCATION:</a:t>
            </a:r>
          </a:p>
          <a:p>
            <a:endParaRPr lang="en-US" dirty="0"/>
          </a:p>
          <a:p>
            <a:r>
              <a:rPr lang="en-US" dirty="0" smtClean="0"/>
              <a:t>MS </a:t>
            </a:r>
            <a:r>
              <a:rPr lang="en-US" dirty="0" smtClean="0"/>
              <a:t>from </a:t>
            </a:r>
            <a:r>
              <a:rPr lang="en-US" dirty="0" smtClean="0"/>
              <a:t>Kansas State University</a:t>
            </a:r>
            <a:br>
              <a:rPr lang="en-US" dirty="0" smtClean="0"/>
            </a:br>
            <a:r>
              <a:rPr lang="en-US" dirty="0" smtClean="0"/>
              <a:t/>
            </a:r>
            <a:br>
              <a:rPr lang="en-US" dirty="0" smtClean="0"/>
            </a:br>
            <a:r>
              <a:rPr lang="en-US" sz="2400" dirty="0">
                <a:solidFill>
                  <a:schemeClr val="accent1"/>
                </a:solidFill>
                <a:effectLst>
                  <a:outerShdw blurRad="38100" dist="38100" dir="2700000" algn="tl">
                    <a:srgbClr val="000000">
                      <a:alpha val="43137"/>
                    </a:srgbClr>
                  </a:outerShdw>
                </a:effectLst>
              </a:rPr>
              <a:t>EXPERIENCE</a:t>
            </a:r>
            <a:r>
              <a:rPr lang="en-US" sz="2400" dirty="0" smtClean="0">
                <a:solidFill>
                  <a:schemeClr val="accent1"/>
                </a:solidFill>
                <a:effectLst>
                  <a:outerShdw blurRad="38100" dist="38100" dir="2700000" algn="tl">
                    <a:srgbClr val="000000">
                      <a:alpha val="43137"/>
                    </a:srgbClr>
                  </a:outerShdw>
                </a:effectLst>
              </a:rPr>
              <a:t>:</a:t>
            </a:r>
          </a:p>
          <a:p>
            <a:endParaRPr lang="en-US" sz="2400" dirty="0">
              <a:solidFill>
                <a:schemeClr val="accent1"/>
              </a:solidFill>
              <a:effectLst>
                <a:outerShdw blurRad="38100" dist="38100" dir="2700000" algn="tl">
                  <a:srgbClr val="000000">
                    <a:alpha val="43137"/>
                  </a:srgbClr>
                </a:outerShdw>
              </a:effectLst>
            </a:endParaRPr>
          </a:p>
          <a:p>
            <a:r>
              <a:rPr lang="en-US" dirty="0" smtClean="0"/>
              <a:t>11 </a:t>
            </a:r>
            <a:r>
              <a:rPr lang="en-US" dirty="0" smtClean="0"/>
              <a:t>years in </a:t>
            </a:r>
            <a:r>
              <a:rPr lang="en-US" dirty="0" smtClean="0"/>
              <a:t>Education</a:t>
            </a:r>
            <a:br>
              <a:rPr lang="en-US" dirty="0" smtClean="0"/>
            </a:br>
            <a:endParaRPr lang="en-US" dirty="0" smtClean="0"/>
          </a:p>
          <a:p>
            <a:pPr marL="285750" indent="-285750">
              <a:buFont typeface="Arial" panose="020B0604020202020204" pitchFamily="34" charset="0"/>
              <a:buChar char="•"/>
            </a:pPr>
            <a:r>
              <a:rPr lang="en-US" dirty="0"/>
              <a:t>Herington High </a:t>
            </a:r>
            <a:r>
              <a:rPr lang="en-US" dirty="0" smtClean="0"/>
              <a:t>School</a:t>
            </a:r>
          </a:p>
          <a:p>
            <a:r>
              <a:rPr lang="en-US" dirty="0" smtClean="0"/>
              <a:t/>
            </a:r>
            <a:br>
              <a:rPr lang="en-US" dirty="0" smtClean="0"/>
            </a:br>
            <a:r>
              <a:rPr lang="en-US" sz="2400" dirty="0" smtClean="0">
                <a:solidFill>
                  <a:schemeClr val="accent1"/>
                </a:solidFill>
                <a:effectLst>
                  <a:outerShdw blurRad="38100" dist="38100" dir="2700000" algn="tl">
                    <a:srgbClr val="000000">
                      <a:alpha val="43137"/>
                    </a:srgbClr>
                  </a:outerShdw>
                </a:effectLst>
              </a:rPr>
              <a:t>PATHWAY’S</a:t>
            </a:r>
            <a:endParaRPr lang="en-US" sz="2400" dirty="0" smtClean="0">
              <a:solidFill>
                <a:schemeClr val="accent1"/>
              </a:solidFill>
              <a:effectLst>
                <a:outerShdw blurRad="38100" dist="38100" dir="2700000" algn="tl">
                  <a:srgbClr val="000000">
                    <a:alpha val="43137"/>
                  </a:srgbClr>
                </a:outerShdw>
              </a:effectLst>
            </a:endParaRPr>
          </a:p>
          <a:p>
            <a:endParaRPr lang="en-US" dirty="0"/>
          </a:p>
          <a:p>
            <a:r>
              <a:rPr lang="en-US" dirty="0" smtClean="0"/>
              <a:t>Teaching and Training</a:t>
            </a:r>
          </a:p>
          <a:p>
            <a:r>
              <a:rPr lang="en-US" dirty="0" smtClean="0"/>
              <a:t>Early Childhood Development</a:t>
            </a:r>
          </a:p>
          <a:p>
            <a:r>
              <a:rPr lang="en-US" dirty="0" smtClean="0"/>
              <a:t>Human Services</a:t>
            </a:r>
          </a:p>
          <a:p>
            <a:r>
              <a:rPr lang="en-US" dirty="0" smtClean="0"/>
              <a:t>Culinary-Hospitality Management</a:t>
            </a:r>
            <a:endParaRPr lang="en-US" dirty="0" smtClean="0"/>
          </a:p>
          <a:p>
            <a:endParaRPr lang="en-US" dirty="0"/>
          </a:p>
        </p:txBody>
      </p:sp>
    </p:spTree>
    <p:extLst>
      <p:ext uri="{BB962C8B-B14F-4D97-AF65-F5344CB8AC3E}">
        <p14:creationId xmlns:p14="http://schemas.microsoft.com/office/powerpoint/2010/main" val="292475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5461" y="5076489"/>
            <a:ext cx="4979855" cy="747736"/>
          </a:xfrm>
        </p:spPr>
        <p:txBody>
          <a:bodyPr>
            <a:noAutofit/>
          </a:bodyPr>
          <a:lstStyle/>
          <a:p>
            <a:r>
              <a:rPr lang="en-US" sz="4000" dirty="0" smtClean="0"/>
              <a:t>Brandi </a:t>
            </a:r>
            <a:r>
              <a:rPr lang="en-US" sz="4000" dirty="0" err="1" smtClean="0"/>
              <a:t>hendrix</a:t>
            </a:r>
            <a:endParaRPr lang="en-US" sz="4000" dirty="0"/>
          </a:p>
        </p:txBody>
      </p:sp>
      <p:sp>
        <p:nvSpPr>
          <p:cNvPr id="3" name="Text Placeholder 2"/>
          <p:cNvSpPr>
            <a:spLocks noGrp="1"/>
          </p:cNvSpPr>
          <p:nvPr>
            <p:ph type="body" idx="1"/>
          </p:nvPr>
        </p:nvSpPr>
        <p:spPr>
          <a:xfrm>
            <a:off x="8714234" y="5984099"/>
            <a:ext cx="2270234" cy="466209"/>
          </a:xfrm>
        </p:spPr>
        <p:txBody>
          <a:bodyPr/>
          <a:lstStyle/>
          <a:p>
            <a:r>
              <a:rPr lang="en-US" dirty="0" smtClean="0"/>
              <a:t>6-12 Principal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1036" y="235428"/>
            <a:ext cx="2313432" cy="28917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268014" y="686164"/>
            <a:ext cx="6742386" cy="3231654"/>
          </a:xfrm>
          <a:prstGeom prst="rect">
            <a:avLst/>
          </a:prstGeom>
          <a:noFill/>
        </p:spPr>
        <p:txBody>
          <a:bodyPr wrap="square" rtlCol="0">
            <a:spAutoFit/>
          </a:bodyPr>
          <a:lstStyle/>
          <a:p>
            <a:r>
              <a:rPr lang="en-US" sz="2400" dirty="0">
                <a:solidFill>
                  <a:schemeClr val="accent1"/>
                </a:solidFill>
                <a:effectLst>
                  <a:outerShdw blurRad="38100" dist="38100" dir="2700000" algn="tl">
                    <a:srgbClr val="000000">
                      <a:alpha val="43137"/>
                    </a:srgbClr>
                  </a:outerShdw>
                </a:effectLst>
              </a:rPr>
              <a:t>EDUCATION:</a:t>
            </a:r>
          </a:p>
          <a:p>
            <a:endParaRPr lang="en-US" dirty="0"/>
          </a:p>
          <a:p>
            <a:r>
              <a:rPr lang="en-US" dirty="0" smtClean="0"/>
              <a:t>BA </a:t>
            </a:r>
            <a:r>
              <a:rPr lang="en-US" dirty="0" smtClean="0"/>
              <a:t>from </a:t>
            </a:r>
            <a:r>
              <a:rPr lang="en-US" dirty="0" smtClean="0"/>
              <a:t>Wichita State University</a:t>
            </a:r>
            <a:endParaRPr lang="en-US" dirty="0" smtClean="0"/>
          </a:p>
          <a:p>
            <a:r>
              <a:rPr lang="en-US" dirty="0" smtClean="0"/>
              <a:t>MS from </a:t>
            </a:r>
            <a:r>
              <a:rPr lang="en-US" dirty="0" smtClean="0"/>
              <a:t>Wichita State University</a:t>
            </a:r>
          </a:p>
          <a:p>
            <a:r>
              <a:rPr lang="en-US" dirty="0" smtClean="0"/>
              <a:t>Building Leadership from Baker University</a:t>
            </a:r>
            <a:r>
              <a:rPr lang="en-US" dirty="0" smtClean="0"/>
              <a:t/>
            </a:r>
            <a:br>
              <a:rPr lang="en-US" dirty="0" smtClean="0"/>
            </a:br>
            <a:r>
              <a:rPr lang="en-US" dirty="0" smtClean="0"/>
              <a:t/>
            </a:r>
            <a:br>
              <a:rPr lang="en-US" dirty="0" smtClean="0"/>
            </a:br>
            <a:r>
              <a:rPr lang="en-US" sz="2400" dirty="0">
                <a:solidFill>
                  <a:schemeClr val="accent1"/>
                </a:solidFill>
                <a:effectLst>
                  <a:outerShdw blurRad="38100" dist="38100" dir="2700000" algn="tl">
                    <a:srgbClr val="000000">
                      <a:alpha val="43137"/>
                    </a:srgbClr>
                  </a:outerShdw>
                </a:effectLst>
              </a:rPr>
              <a:t>EXPERIENCE</a:t>
            </a:r>
            <a:r>
              <a:rPr lang="en-US" sz="2400" dirty="0" smtClean="0">
                <a:solidFill>
                  <a:schemeClr val="accent1"/>
                </a:solidFill>
                <a:effectLst>
                  <a:outerShdw blurRad="38100" dist="38100" dir="2700000" algn="tl">
                    <a:srgbClr val="000000">
                      <a:alpha val="43137"/>
                    </a:srgbClr>
                  </a:outerShdw>
                </a:effectLst>
              </a:rPr>
              <a:t>:</a:t>
            </a:r>
          </a:p>
          <a:p>
            <a:endParaRPr lang="en-US" sz="2400" dirty="0">
              <a:solidFill>
                <a:schemeClr val="accent1"/>
              </a:solidFill>
              <a:effectLst>
                <a:outerShdw blurRad="38100" dist="38100" dir="2700000" algn="tl">
                  <a:srgbClr val="000000">
                    <a:alpha val="43137"/>
                  </a:srgbClr>
                </a:outerShdw>
              </a:effectLst>
            </a:endParaRPr>
          </a:p>
          <a:p>
            <a:r>
              <a:rPr lang="en-US" dirty="0"/>
              <a:t> </a:t>
            </a:r>
            <a:r>
              <a:rPr lang="en-US" dirty="0" smtClean="0"/>
              <a:t>15 years in Education</a:t>
            </a:r>
            <a:r>
              <a:rPr lang="en-US" dirty="0" smtClean="0"/>
              <a:t/>
            </a:r>
            <a:br>
              <a:rPr lang="en-US" dirty="0" smtClean="0"/>
            </a:br>
            <a:endParaRPr lang="en-US" dirty="0"/>
          </a:p>
        </p:txBody>
      </p:sp>
    </p:spTree>
    <p:extLst>
      <p:ext uri="{BB962C8B-B14F-4D97-AF65-F5344CB8AC3E}">
        <p14:creationId xmlns:p14="http://schemas.microsoft.com/office/powerpoint/2010/main" val="252380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16" y="261183"/>
            <a:ext cx="3308708" cy="2885089"/>
          </a:xfrm>
        </p:spPr>
        <p:txBody>
          <a:bodyPr>
            <a:normAutofit/>
          </a:bodyPr>
          <a:lstStyle/>
          <a:p>
            <a:pPr algn="ctr"/>
            <a:r>
              <a:rPr lang="en-US" cap="none" dirty="0" smtClean="0">
                <a:latin typeface="Century" panose="02040604050505020304" pitchFamily="18" charset="0"/>
              </a:rPr>
              <a:t>Background</a:t>
            </a:r>
            <a:r>
              <a:rPr lang="en-US" cap="none" dirty="0" smtClean="0">
                <a:latin typeface="Century" panose="02040604050505020304" pitchFamily="18" charset="0"/>
              </a:rPr>
              <a:t>….</a:t>
            </a:r>
            <a:br>
              <a:rPr lang="en-US" cap="none" dirty="0" smtClean="0">
                <a:latin typeface="Century" panose="02040604050505020304" pitchFamily="18" charset="0"/>
              </a:rPr>
            </a:br>
            <a:r>
              <a:rPr lang="en-US" cap="none" dirty="0" smtClean="0">
                <a:latin typeface="Century" panose="02040604050505020304" pitchFamily="18" charset="0"/>
              </a:rPr>
              <a:t/>
            </a:r>
            <a:br>
              <a:rPr lang="en-US" cap="none" dirty="0" smtClean="0">
                <a:latin typeface="Century" panose="02040604050505020304" pitchFamily="18" charset="0"/>
              </a:rPr>
            </a:br>
            <a:r>
              <a:rPr lang="en-US" cap="none" dirty="0" smtClean="0">
                <a:latin typeface="Century" panose="02040604050505020304" pitchFamily="18" charset="0"/>
              </a:rPr>
              <a:t>How </a:t>
            </a:r>
            <a:r>
              <a:rPr lang="en-US" cap="none" dirty="0" smtClean="0">
                <a:latin typeface="Century" panose="02040604050505020304" pitchFamily="18" charset="0"/>
              </a:rPr>
              <a:t>it all </a:t>
            </a:r>
            <a:r>
              <a:rPr lang="en-US" cap="none" dirty="0" smtClean="0">
                <a:latin typeface="Century" panose="02040604050505020304" pitchFamily="18" charset="0"/>
              </a:rPr>
              <a:t>began at </a:t>
            </a:r>
            <a:br>
              <a:rPr lang="en-US" cap="none" dirty="0" smtClean="0">
                <a:latin typeface="Century" panose="02040604050505020304" pitchFamily="18" charset="0"/>
              </a:rPr>
            </a:br>
            <a:r>
              <a:rPr lang="en-US" cap="none" dirty="0" smtClean="0">
                <a:latin typeface="Century" panose="02040604050505020304" pitchFamily="18" charset="0"/>
              </a:rPr>
              <a:t>Herington High School</a:t>
            </a:r>
            <a:endParaRPr lang="en-US" cap="none" dirty="0">
              <a:latin typeface="Century" panose="02040604050505020304" pitchFamily="18"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218"/>
          <a:stretch/>
        </p:blipFill>
        <p:spPr>
          <a:xfrm>
            <a:off x="7721386" y="3342347"/>
            <a:ext cx="4134637" cy="2743200"/>
          </a:xfrm>
          <a:prstGeom prst="rect">
            <a:avLst/>
          </a:prstGeom>
          <a:ln>
            <a:noFill/>
          </a:ln>
          <a:effectLst>
            <a:softEdge rad="112500"/>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30570" r="1888" b="6681"/>
          <a:stretch/>
        </p:blipFill>
        <p:spPr>
          <a:xfrm>
            <a:off x="7781597" y="585952"/>
            <a:ext cx="4014216" cy="2582205"/>
          </a:xfrm>
          <a:prstGeom prst="rect">
            <a:avLst/>
          </a:prstGeom>
          <a:ln>
            <a:noFill/>
          </a:ln>
          <a:effectLst>
            <a:softEdge rad="112500"/>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0781" t="19514" r="10724"/>
          <a:stretch/>
        </p:blipFill>
        <p:spPr>
          <a:xfrm>
            <a:off x="3761967" y="3250907"/>
            <a:ext cx="3735240" cy="2926080"/>
          </a:xfrm>
          <a:prstGeom prst="rect">
            <a:avLst/>
          </a:prstGeom>
          <a:ln>
            <a:noFill/>
          </a:ln>
          <a:effectLst>
            <a:softEdge rad="112500"/>
          </a:effec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5107" t="13872" r="7432"/>
          <a:stretch/>
        </p:blipFill>
        <p:spPr>
          <a:xfrm>
            <a:off x="3667467" y="585952"/>
            <a:ext cx="3899887" cy="2560320"/>
          </a:xfrm>
          <a:prstGeom prst="rect">
            <a:avLst/>
          </a:prstGeom>
          <a:ln>
            <a:noFill/>
          </a:ln>
          <a:effectLst>
            <a:softEdge rad="112500"/>
          </a:effectLst>
        </p:spPr>
      </p:pic>
      <p:sp>
        <p:nvSpPr>
          <p:cNvPr id="14" name="Title 1"/>
          <p:cNvSpPr txBox="1">
            <a:spLocks/>
          </p:cNvSpPr>
          <p:nvPr/>
        </p:nvSpPr>
        <p:spPr>
          <a:xfrm>
            <a:off x="229080" y="3714385"/>
            <a:ext cx="3308708" cy="19991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b="0" dirty="0" smtClean="0">
                <a:effectLst/>
              </a:rPr>
              <a:t>HOSA</a:t>
            </a:r>
          </a:p>
          <a:p>
            <a:pPr algn="ctr"/>
            <a:r>
              <a:rPr lang="en-US" b="0" dirty="0" smtClean="0">
                <a:effectLst/>
              </a:rPr>
              <a:t>FCCLA</a:t>
            </a:r>
          </a:p>
          <a:p>
            <a:pPr algn="ctr"/>
            <a:r>
              <a:rPr lang="en-US" b="0" dirty="0" smtClean="0">
                <a:effectLst/>
              </a:rPr>
              <a:t>FFA</a:t>
            </a:r>
          </a:p>
          <a:p>
            <a:pPr algn="ctr"/>
            <a:r>
              <a:rPr lang="en-US" b="0" dirty="0" smtClean="0">
                <a:effectLst/>
              </a:rPr>
              <a:t>FBLA</a:t>
            </a:r>
            <a:endParaRPr lang="en-US" b="0" dirty="0">
              <a:effectLst/>
            </a:endParaRPr>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40166"/>
            <a:ext cx="9601200" cy="1143000"/>
          </a:xfrm>
        </p:spPr>
        <p:txBody>
          <a:bodyPr/>
          <a:lstStyle/>
          <a:p>
            <a:r>
              <a:rPr lang="en-US" dirty="0" smtClean="0"/>
              <a:t>Fall Retreat</a:t>
            </a:r>
            <a:endParaRPr lang="en-US" dirty="0"/>
          </a:p>
        </p:txBody>
      </p:sp>
      <p:sp>
        <p:nvSpPr>
          <p:cNvPr id="3" name="TextBox 2"/>
          <p:cNvSpPr txBox="1"/>
          <p:nvPr/>
        </p:nvSpPr>
        <p:spPr>
          <a:xfrm>
            <a:off x="242962" y="2126658"/>
            <a:ext cx="6742386"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a:t>Friday or Saturday of first </a:t>
            </a:r>
            <a:r>
              <a:rPr lang="en-US" dirty="0" smtClean="0"/>
              <a:t>week</a:t>
            </a:r>
            <a:endParaRPr lang="en-US" dirty="0"/>
          </a:p>
          <a:p>
            <a:pPr marL="285750" indent="-285750">
              <a:buFont typeface="Wingdings" panose="05000000000000000000" pitchFamily="2" charset="2"/>
              <a:buChar char="§"/>
            </a:pPr>
            <a:r>
              <a:rPr lang="en-US" dirty="0"/>
              <a:t>Officers help plan </a:t>
            </a:r>
            <a:r>
              <a:rPr lang="en-US" dirty="0" smtClean="0"/>
              <a:t>event</a:t>
            </a:r>
            <a:endParaRPr lang="en-US" dirty="0"/>
          </a:p>
          <a:p>
            <a:pPr marL="285750" indent="-285750">
              <a:buFont typeface="Wingdings" panose="05000000000000000000" pitchFamily="2" charset="2"/>
              <a:buChar char="§"/>
            </a:pPr>
            <a:r>
              <a:rPr lang="en-US" dirty="0"/>
              <a:t>Campfire activity and 1 game per </a:t>
            </a:r>
            <a:r>
              <a:rPr lang="en-US" dirty="0" smtClean="0"/>
              <a:t>group</a:t>
            </a:r>
            <a:endParaRPr lang="en-US" dirty="0"/>
          </a:p>
          <a:p>
            <a:pPr marL="285750" indent="-285750">
              <a:buFont typeface="Wingdings" panose="05000000000000000000" pitchFamily="2" charset="2"/>
              <a:buChar char="§"/>
            </a:pPr>
            <a:r>
              <a:rPr lang="en-US" dirty="0"/>
              <a:t>Benefits:</a:t>
            </a:r>
          </a:p>
          <a:p>
            <a:pPr marL="742950" lvl="1" indent="-285750">
              <a:buFont typeface="Wingdings" panose="05000000000000000000" pitchFamily="2" charset="2"/>
              <a:buChar char="§"/>
            </a:pPr>
            <a:r>
              <a:rPr lang="en-US" dirty="0"/>
              <a:t>Great CTSO icebreaker</a:t>
            </a:r>
          </a:p>
          <a:p>
            <a:pPr marL="742950" lvl="1" indent="-285750">
              <a:buFont typeface="Wingdings" panose="05000000000000000000" pitchFamily="2" charset="2"/>
              <a:buChar char="§"/>
            </a:pPr>
            <a:r>
              <a:rPr lang="en-US" dirty="0"/>
              <a:t>Introduce Freshmen and new students to other </a:t>
            </a:r>
            <a:r>
              <a:rPr lang="en-US" dirty="0" smtClean="0"/>
              <a:t>students</a:t>
            </a:r>
            <a:endParaRPr lang="en-US" dirty="0"/>
          </a:p>
          <a:p>
            <a:pPr marL="285750" indent="-285750">
              <a:buFont typeface="Wingdings" panose="05000000000000000000" pitchFamily="2" charset="2"/>
              <a:buChar char="§"/>
            </a:pPr>
            <a:r>
              <a:rPr lang="en-US" dirty="0"/>
              <a:t>Drawbacks:</a:t>
            </a:r>
          </a:p>
          <a:p>
            <a:pPr marL="742950" lvl="1" indent="-285750">
              <a:buFont typeface="Wingdings" panose="05000000000000000000" pitchFamily="2" charset="2"/>
              <a:buChar char="§"/>
            </a:pPr>
            <a:r>
              <a:rPr lang="en-US" dirty="0"/>
              <a:t>Sponsors are too old to stay up all </a:t>
            </a:r>
            <a:r>
              <a:rPr lang="en-US" dirty="0" smtClean="0"/>
              <a:t>night</a:t>
            </a:r>
            <a:endParaRPr lang="en-US" dirty="0"/>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535" y="331334"/>
            <a:ext cx="2743200" cy="1828800"/>
          </a:xfrm>
          <a:prstGeom prst="rect">
            <a:avLst/>
          </a:prstGeom>
          <a:ln>
            <a:noFill/>
          </a:ln>
          <a:effectLst>
            <a:softEdge rad="11250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2607" y="2292290"/>
            <a:ext cx="2467986" cy="1645324"/>
          </a:xfrm>
          <a:prstGeom prst="rect">
            <a:avLst/>
          </a:prstGeom>
          <a:ln>
            <a:noFill/>
          </a:ln>
          <a:effectLst>
            <a:softEdge rad="1125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348" y="2272297"/>
            <a:ext cx="2497976" cy="1665317"/>
          </a:xfrm>
          <a:prstGeom prst="rect">
            <a:avLst/>
          </a:prstGeom>
          <a:ln>
            <a:noFill/>
          </a:ln>
          <a:effectLst>
            <a:softEdge rad="1125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9498" y="306334"/>
            <a:ext cx="2743200" cy="1828800"/>
          </a:xfrm>
          <a:prstGeom prst="rect">
            <a:avLst/>
          </a:prstGeom>
          <a:ln>
            <a:noFill/>
          </a:ln>
          <a:effectLst>
            <a:softEdge rad="112500"/>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4336" y="4078246"/>
            <a:ext cx="2743200" cy="1828800"/>
          </a:xfrm>
          <a:prstGeom prst="rect">
            <a:avLst/>
          </a:prstGeom>
          <a:ln>
            <a:noFill/>
          </a:ln>
          <a:effectLst>
            <a:softEdge rad="112500"/>
          </a:effectLst>
        </p:spPr>
      </p:pic>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632</Words>
  <Application>Microsoft Office PowerPoint</Application>
  <PresentationFormat>Widescreen</PresentationFormat>
  <Paragraphs>154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Cambria</vt:lpstr>
      <vt:lpstr>Century</vt:lpstr>
      <vt:lpstr>Wingdings</vt:lpstr>
      <vt:lpstr>Red Line Business 16x9</vt:lpstr>
      <vt:lpstr>Herington high school CTSO presentation</vt:lpstr>
      <vt:lpstr>Presentation Outline</vt:lpstr>
      <vt:lpstr>Lisa BEye</vt:lpstr>
      <vt:lpstr>Kim coover</vt:lpstr>
      <vt:lpstr>Mark hager</vt:lpstr>
      <vt:lpstr>Megan mein</vt:lpstr>
      <vt:lpstr>Brandi hendrix</vt:lpstr>
      <vt:lpstr>Background….  How it all began at  Herington High School</vt:lpstr>
      <vt:lpstr>Fall Retreat</vt:lpstr>
      <vt:lpstr>PowerPoint Presentation</vt:lpstr>
      <vt:lpstr>PowerPoint Presentation</vt:lpstr>
      <vt:lpstr>Competitions:</vt:lpstr>
      <vt:lpstr>PowerPoint Presentation</vt:lpstr>
      <vt:lpstr>Roadblocks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2017-01-24T15:13:03Z</dcterms:created>
  <dcterms:modified xsi:type="dcterms:W3CDTF">2017-02-03T14:55:48Z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