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2"/>
  </p:sldMasterIdLst>
  <p:notesMasterIdLst>
    <p:notesMasterId r:id="rId18"/>
  </p:notesMasterIdLst>
  <p:sldIdLst>
    <p:sldId id="256" r:id="rId3"/>
    <p:sldId id="257" r:id="rId4"/>
    <p:sldId id="266" r:id="rId5"/>
    <p:sldId id="265" r:id="rId6"/>
    <p:sldId id="264" r:id="rId7"/>
    <p:sldId id="268" r:id="rId8"/>
    <p:sldId id="269" r:id="rId9"/>
    <p:sldId id="270" r:id="rId10"/>
    <p:sldId id="271" r:id="rId11"/>
    <p:sldId id="277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9" d="100"/>
          <a:sy n="89" d="100"/>
        </p:scale>
        <p:origin x="131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3842907C-D0AA-4C58-9F94-58B40AD65B29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1D76769E-C829-4283-B80E-CB90D995C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58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70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86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0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6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582807"/>
            <a:ext cx="7772400" cy="1199704"/>
          </a:xfrm>
        </p:spPr>
        <p:txBody>
          <a:bodyPr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hap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/>
            </a:p>
          </p:txBody>
        </p:sp>
        <p:sp>
          <p:nvSpPr>
            <p:cNvPr id="8" name="Shap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/>
            </a:p>
          </p:txBody>
        </p:sp>
        <p:sp>
          <p:nvSpPr>
            <p:cNvPr id="11" name="Shap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E13C79-1C97-4B32-B2AE-1A69C169643E}" type="datetime2">
              <a:rPr lang="en-US" smtClean="0"/>
              <a:pPr/>
              <a:t>Wednesday, February 10, 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292C34-3E5E-4BA5-AF54-F1601B144FB0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E14BF-C004-4398-9186-5EE680724D95}" type="datetime2">
              <a:rPr lang="en-US" smtClean="0"/>
              <a:pPr/>
              <a:t>Wednesday, February 10,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E14BF-C004-4398-9186-5EE680724D95}" type="datetime2">
              <a:rPr lang="en-US" smtClean="0"/>
              <a:pPr/>
              <a:t>Wednesday, February 10,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FEF5B-F2CC-4EC5-8F1F-29A8BF9EFFA9}" type="datetime2">
              <a:rPr lang="en-US" smtClean="0"/>
              <a:pPr/>
              <a:t>Wednesday, February 10,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888512"/>
            <a:ext cx="4572000" cy="1454888"/>
          </a:xfrm>
        </p:spPr>
        <p:txBody>
          <a:bodyPr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709C1-563D-4D9C-B702-B64C84A5A174}" type="datetime2">
              <a:rPr lang="en-US" smtClean="0"/>
              <a:pPr/>
              <a:t>Wednesday, February 10,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8303D9-A6EB-41FB-BF22-3F49E470997E}" type="datetime2">
              <a:rPr lang="en-US" smtClean="0"/>
              <a:pPr/>
              <a:t>Wednesday, February 10,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72430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72430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B0534-5698-4F62-9CFE-5DE61A073E78}" type="datetime2">
              <a:rPr lang="en-US" smtClean="0"/>
              <a:pPr/>
              <a:t>Wednesday, February 10,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4827A3-B249-4F87-AB1A-1E06AC1AA2A4}" type="datetime2">
              <a:rPr lang="en-US" smtClean="0"/>
              <a:pPr/>
              <a:t>Wednesday, February 10,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546142-29B2-49CC-BCC6-A3AD70B4960E}" type="datetime2">
              <a:rPr lang="en-US" smtClean="0"/>
              <a:pPr/>
              <a:t>Wednesday, February 10,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34000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86C4691-4882-40A8-AF62-8CF6A18D40B2}" type="datetime2">
              <a:rPr lang="en-US" smtClean="0"/>
              <a:pPr/>
              <a:t>Wednesday, February 10,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371568"/>
            <a:ext cx="7162800" cy="648232"/>
          </a:xfrm>
          <a:noFill/>
        </p:spPr>
        <p:txBody>
          <a:bodyPr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C6776A-4DEC-47EE-8A49-2C150ECB5465}" type="datetime2">
              <a:rPr lang="en-US" smtClean="0"/>
              <a:pPr/>
              <a:t>Wednesday, February 10, 2016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07688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hap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9" name="Shap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12" name="Shap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>
              <a:defRPr sz="1000">
                <a:solidFill>
                  <a:schemeClr val="tx1"/>
                </a:solidFill>
              </a:defRPr>
            </a:lvl1pPr>
            <a:extLst/>
          </a:lstStyle>
          <a:p>
            <a:fld id="{D10E14BF-C004-4398-9186-5EE680724D95}" type="datetime2">
              <a:rPr lang="en-US" smtClean="0"/>
              <a:pPr/>
              <a:t>Wednesday, February 10, 2016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</a:defRPr>
            </a:lvl1pPr>
            <a:extLst/>
          </a:lstStyle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 b="0">
                <a:solidFill>
                  <a:schemeClr val="tx1"/>
                </a:solidFill>
              </a:defRPr>
            </a:lvl1pPr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rtl="0" eaLnBrk="1" latinLnBrk="0" hangingPunct="1">
        <a:spcBef>
          <a:spcPct val="0"/>
        </a:spcBef>
        <a:buNone/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5000"/>
        <a:buFont typeface="Wingdings 3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../../Career%20Cruising/ccSpark_CommonCore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ercruising.com/school/login.asp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iebel.travis@usd308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blessingr@usd308.com" TargetMode="External"/><Relationship Id="rId4" Type="http://schemas.openxmlformats.org/officeDocument/2006/relationships/hyperlink" Target="mailto:yoders@usd308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../Career%20Cruising/Copy%20of%20Career%20Development%20Across%20the%20Grades%20(3).xls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76200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Connecting Students to Career Development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Travis Riebel- Director of Career and Technical Education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Kent Blessing- Career Development Coordinator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Shirley Yoder- CTE Curriculum Specialist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275" y="2514600"/>
            <a:ext cx="2905125" cy="976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168" y="5107974"/>
            <a:ext cx="3766953" cy="1485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/>
              </a:rPr>
              <a:t>Hutchinson USD 308 Implementation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947" y="1481328"/>
            <a:ext cx="8246853" cy="4309872"/>
          </a:xfrm>
        </p:spPr>
        <p:txBody>
          <a:bodyPr/>
          <a:lstStyle/>
          <a:p>
            <a:r>
              <a:rPr lang="en-US" dirty="0" smtClean="0"/>
              <a:t>K-5: Counselors and classroom teachers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: Counselors and teachers. Career exploration activities</a:t>
            </a:r>
          </a:p>
          <a:p>
            <a:r>
              <a:rPr lang="en-US" dirty="0" smtClean="0"/>
              <a:t>7-8: Counselors and select teachers</a:t>
            </a:r>
          </a:p>
          <a:p>
            <a:r>
              <a:rPr lang="en-US" dirty="0" smtClean="0"/>
              <a:t>9-12: Students enroll in Career Cruising developing and individual plan of study</a:t>
            </a:r>
          </a:p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: Career Advisors</a:t>
            </a:r>
          </a:p>
          <a:p>
            <a:r>
              <a:rPr lang="en-US" dirty="0" smtClean="0"/>
              <a:t>10-12 Counselors, both HHS and CTEA teachers (English classes)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596167"/>
            <a:ext cx="2269938" cy="8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8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596167"/>
            <a:ext cx="2269938" cy="895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1" y="44958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ccSpark</a:t>
            </a:r>
            <a:r>
              <a:rPr lang="en-US" dirty="0"/>
              <a:t>! uses a fun, educational role-playing game to help </a:t>
            </a:r>
            <a:r>
              <a:rPr lang="en-US" dirty="0" smtClean="0"/>
              <a:t>K-5 </a:t>
            </a:r>
            <a:r>
              <a:rPr lang="en-US" dirty="0"/>
              <a:t>students learn about careers, life-planning, and social skills.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7889471" cy="39956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54102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 action="ppaction://hlinkfile"/>
              </a:rPr>
              <a:t>..\..\Career Cruising\ccSpark_CommonCore.pdf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61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596167"/>
            <a:ext cx="2269938" cy="895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4842441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3881">
            <a:off x="4933007" y="1879089"/>
            <a:ext cx="4129542" cy="290638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029200" y="990600"/>
            <a:ext cx="838200" cy="685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72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596167"/>
            <a:ext cx="2269938" cy="895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57200"/>
            <a:ext cx="7769385" cy="49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4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596167"/>
            <a:ext cx="2269938" cy="895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35052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https://www.careercruising.com/school/login.aspx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828800"/>
            <a:ext cx="4497915" cy="151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1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596167"/>
            <a:ext cx="2269938" cy="895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121920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Thank you!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25908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Travis Riebel- </a:t>
            </a:r>
            <a:r>
              <a:rPr lang="en-US" dirty="0" smtClean="0">
                <a:hlinkClick r:id="rId3"/>
              </a:rPr>
              <a:t>riebel.travis@usd308.com</a:t>
            </a:r>
            <a:endParaRPr lang="en-US" dirty="0" smtClean="0"/>
          </a:p>
          <a:p>
            <a:r>
              <a:rPr lang="en-US" dirty="0" smtClean="0"/>
              <a:t>Shirley Yoder- </a:t>
            </a:r>
            <a:r>
              <a:rPr lang="en-US" dirty="0" smtClean="0">
                <a:hlinkClick r:id="rId4"/>
              </a:rPr>
              <a:t>yoders@usd308.com</a:t>
            </a:r>
            <a:endParaRPr lang="en-US" dirty="0" smtClean="0"/>
          </a:p>
          <a:p>
            <a:r>
              <a:rPr lang="en-US" dirty="0" smtClean="0"/>
              <a:t>Kent Blessing- </a:t>
            </a:r>
            <a:r>
              <a:rPr lang="en-US" dirty="0" smtClean="0">
                <a:hlinkClick r:id="rId5"/>
              </a:rPr>
              <a:t>blessing.richard@usd308.com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06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Our Mission:</a:t>
            </a:r>
            <a:br>
              <a:rPr lang="en-US" sz="18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800" i="1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STUDENTS WILL GRADUATE WITH THE KNOWLEDGE, SKILLS AND BEHAVIORS TO BE </a:t>
            </a:r>
            <a:r>
              <a:rPr lang="en-US" sz="1800" i="1" u="sng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COLLEGE</a:t>
            </a:r>
            <a:r>
              <a:rPr lang="en-US" sz="1800" i="1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 AND </a:t>
            </a:r>
            <a:r>
              <a:rPr lang="en-US" sz="1800" i="1" u="sng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CAREER</a:t>
            </a:r>
            <a:r>
              <a:rPr lang="en-US" sz="1800" i="1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 READY</a:t>
            </a:r>
            <a:r>
              <a:rPr lang="en-US" sz="1800" i="1" dirty="0">
                <a:solidFill>
                  <a:schemeClr val="bg1"/>
                </a:solidFill>
                <a:effectLst/>
              </a:rPr>
              <a:t/>
            </a:r>
            <a:br>
              <a:rPr lang="en-US" sz="1800" i="1" dirty="0">
                <a:solidFill>
                  <a:schemeClr val="bg1"/>
                </a:solidFill>
                <a:effectLst/>
              </a:rPr>
            </a:br>
            <a:endParaRPr lang="en-US" sz="1800" dirty="0">
              <a:effectLst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5486400" cy="34925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623409"/>
            <a:ext cx="2269938" cy="89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930275" y="228600"/>
            <a:ext cx="8213725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Student Career Path…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623409"/>
            <a:ext cx="2269938" cy="895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2857500" cy="1381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196" y="3473495"/>
            <a:ext cx="2741683" cy="1834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71736"/>
            <a:ext cx="4916725" cy="16181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22" y="1330963"/>
            <a:ext cx="2743064" cy="20568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24765"/>
            <a:ext cx="6137275" cy="460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7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a Culture of Career Development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77328" y="1522445"/>
            <a:ext cx="8229600" cy="4525963"/>
          </a:xfrm>
        </p:spPr>
        <p:txBody>
          <a:bodyPr/>
          <a:lstStyle/>
          <a:p>
            <a:r>
              <a:rPr lang="en-US" sz="4400" dirty="0"/>
              <a:t>Making ‘Career </a:t>
            </a:r>
            <a:r>
              <a:rPr lang="en-US" sz="4400" dirty="0" smtClean="0"/>
              <a:t>Development’ </a:t>
            </a:r>
            <a:r>
              <a:rPr lang="en-US" sz="4400" b="1" i="1" dirty="0" smtClean="0"/>
              <a:t>personal</a:t>
            </a:r>
            <a:r>
              <a:rPr lang="en-US" sz="4400" b="1" dirty="0" smtClean="0"/>
              <a:t> </a:t>
            </a:r>
            <a:r>
              <a:rPr lang="en-US" sz="4400" dirty="0"/>
              <a:t>means creating </a:t>
            </a:r>
            <a:r>
              <a:rPr lang="en-US" sz="4400" dirty="0" smtClean="0"/>
              <a:t>a </a:t>
            </a:r>
            <a:r>
              <a:rPr lang="en-US" sz="4400" b="1" i="1" dirty="0" smtClean="0"/>
              <a:t>culture</a:t>
            </a:r>
            <a:r>
              <a:rPr lang="en-US" sz="4400" dirty="0" smtClean="0"/>
              <a:t> </a:t>
            </a:r>
            <a:r>
              <a:rPr lang="en-US" sz="4400" b="1" i="1" dirty="0"/>
              <a:t>of</a:t>
            </a:r>
            <a:r>
              <a:rPr lang="en-US" sz="4400" dirty="0"/>
              <a:t> </a:t>
            </a:r>
            <a:r>
              <a:rPr lang="en-US" sz="4400" b="1" i="1" dirty="0"/>
              <a:t>authentic career conversations</a:t>
            </a:r>
            <a:r>
              <a:rPr lang="en-US" sz="4400" dirty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623409"/>
            <a:ext cx="2269938" cy="8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7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457200"/>
            <a:ext cx="746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At its core, Personal Career </a:t>
            </a:r>
            <a:r>
              <a:rPr lang="en-US" sz="4800" dirty="0" smtClean="0"/>
              <a:t>Development </a:t>
            </a:r>
            <a:r>
              <a:rPr lang="en-US" sz="4800" dirty="0"/>
              <a:t>is…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2476500" y="3048000"/>
            <a:ext cx="541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…a matter of </a:t>
            </a:r>
            <a:r>
              <a:rPr lang="en-US" sz="3200" b="1" dirty="0"/>
              <a:t>purpose</a:t>
            </a:r>
            <a:r>
              <a:rPr lang="en-US" sz="3200" dirty="0"/>
              <a:t>, </a:t>
            </a:r>
          </a:p>
          <a:p>
            <a:r>
              <a:rPr lang="en-US" sz="3200" b="1" dirty="0"/>
              <a:t>personhood</a:t>
            </a:r>
            <a:r>
              <a:rPr lang="en-US" sz="3200" dirty="0"/>
              <a:t>, </a:t>
            </a:r>
          </a:p>
          <a:p>
            <a:r>
              <a:rPr lang="en-US" sz="3200" dirty="0"/>
              <a:t>&amp; </a:t>
            </a:r>
            <a:r>
              <a:rPr lang="en-US" sz="3200" b="1" dirty="0"/>
              <a:t>provision</a:t>
            </a:r>
            <a:r>
              <a:rPr lang="en-US" sz="3200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596167"/>
            <a:ext cx="2269938" cy="8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8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0"/>
            <a:ext cx="89154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There are three different work orientations to meaning and purpose:</a:t>
            </a:r>
          </a:p>
          <a:p>
            <a:endParaRPr lang="en-US" sz="3200" dirty="0"/>
          </a:p>
          <a:p>
            <a:pPr marL="685800" lvl="1" indent="-342900">
              <a:buAutoNum type="arabicPeriod"/>
            </a:pPr>
            <a:r>
              <a:rPr lang="en-US" sz="2900" dirty="0" smtClean="0"/>
              <a:t>Work </a:t>
            </a:r>
            <a:r>
              <a:rPr lang="en-US" sz="2900" dirty="0"/>
              <a:t>as a job.</a:t>
            </a:r>
          </a:p>
          <a:p>
            <a:pPr marL="685800" lvl="1" indent="-342900">
              <a:buAutoNum type="arabicPeriod"/>
            </a:pPr>
            <a:r>
              <a:rPr lang="en-US" sz="3200" dirty="0"/>
              <a:t>Work as a career.</a:t>
            </a:r>
          </a:p>
          <a:p>
            <a:pPr marL="685800" lvl="1" indent="-342900">
              <a:buAutoNum type="arabicPeriod"/>
            </a:pPr>
            <a:r>
              <a:rPr lang="en-US" sz="3200" dirty="0"/>
              <a:t>Work as a calling.</a:t>
            </a:r>
          </a:p>
          <a:p>
            <a:pPr lvl="5"/>
            <a:endParaRPr lang="en-US" dirty="0"/>
          </a:p>
          <a:p>
            <a:pPr lvl="5"/>
            <a:endParaRPr lang="en-US" dirty="0"/>
          </a:p>
          <a:p>
            <a:pPr lvl="5"/>
            <a:endParaRPr lang="en-US" dirty="0"/>
          </a:p>
          <a:p>
            <a:pPr lvl="5"/>
            <a:r>
              <a:rPr lang="en-US" dirty="0"/>
              <a:t>Source: Amanda White &amp; Barbara </a:t>
            </a:r>
            <a:r>
              <a:rPr lang="en-US" dirty="0" err="1"/>
              <a:t>Calusek</a:t>
            </a:r>
            <a:r>
              <a:rPr lang="en-US" dirty="0"/>
              <a:t>, Suggestions for Group Counseling: Finding Meaning &amp; Purpose in the Labyrinth of Career Uncertainty &amp; Change, Career Developments, Summer 2015, Volume 31. No. 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596167"/>
            <a:ext cx="2269938" cy="8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Students need to begin…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…defining what a future workplace really looks like; its meaning, its purpose, and how they personally </a:t>
            </a:r>
            <a:r>
              <a:rPr lang="en-US" sz="3600" b="1" i="1" dirty="0"/>
              <a:t>fit best </a:t>
            </a:r>
            <a:r>
              <a:rPr lang="en-US" sz="3600" dirty="0"/>
              <a:t>into all those areas.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596167"/>
            <a:ext cx="2269938" cy="8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3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762000"/>
            <a:ext cx="7620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The career development &amp; exploration process really is quite eclectic. 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Devoting more and proper time to the </a:t>
            </a:r>
            <a:r>
              <a:rPr lang="en-US" sz="3200" b="1" i="1" dirty="0"/>
              <a:t>why</a:t>
            </a:r>
            <a:r>
              <a:rPr lang="en-US" sz="3200" dirty="0"/>
              <a:t> in the early stages will produce more realistic and beneficial </a:t>
            </a:r>
            <a:r>
              <a:rPr lang="en-US" sz="3200" b="1" i="1" dirty="0"/>
              <a:t>what</a:t>
            </a:r>
            <a:r>
              <a:rPr lang="en-US" sz="3200" dirty="0"/>
              <a:t> in the latter stages.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596167"/>
            <a:ext cx="2269938" cy="8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3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596167"/>
            <a:ext cx="2269938" cy="89514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Collaboration in Career Development</a:t>
            </a:r>
            <a:endParaRPr lang="en-US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takes a village…..</a:t>
            </a:r>
          </a:p>
          <a:p>
            <a:r>
              <a:rPr lang="en-US" dirty="0" smtClean="0"/>
              <a:t>Reno County Perkins Consortium</a:t>
            </a:r>
          </a:p>
          <a:p>
            <a:pPr lvl="1"/>
            <a:r>
              <a:rPr lang="en-US" dirty="0" smtClean="0"/>
              <a:t>Purchased Career Cruising and hosted training. </a:t>
            </a:r>
          </a:p>
          <a:p>
            <a:pPr lvl="1"/>
            <a:r>
              <a:rPr lang="en-US" dirty="0" smtClean="0"/>
              <a:t>USD 308 Collaboration between CTEA staff, district administration, building leadership, counselors and teachers.</a:t>
            </a:r>
          </a:p>
          <a:p>
            <a:r>
              <a:rPr lang="en-US" dirty="0" smtClean="0">
                <a:hlinkClick r:id="rId3" action="ppaction://hlinkfile"/>
              </a:rPr>
              <a:t>..\..\Career Cruising\Copy of Career Development Across the Grades (3).xlsx</a:t>
            </a:r>
            <a:endParaRPr lang="en-US" dirty="0" smtClean="0"/>
          </a:p>
          <a:p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7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64B2C8F-C7CE-4FA1-B28D-E59C84E153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on brainstorming</Template>
  <TotalTime>0</TotalTime>
  <Words>324</Words>
  <Application>Microsoft Office PowerPoint</Application>
  <PresentationFormat>On-screen Show (4:3)</PresentationFormat>
  <Paragraphs>48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Lucida Sans Unicode</vt:lpstr>
      <vt:lpstr>Verdana</vt:lpstr>
      <vt:lpstr>Wingdings 2</vt:lpstr>
      <vt:lpstr>Wingdings 3</vt:lpstr>
      <vt:lpstr>Concourse</vt:lpstr>
      <vt:lpstr>Connecting Students to Career Development</vt:lpstr>
      <vt:lpstr> Our Mission:  STUDENTS WILL GRADUATE WITH THE KNOWLEDGE, SKILLS AND BEHAVIORS TO BE COLLEGE AND CAREER READY </vt:lpstr>
      <vt:lpstr>Student Career Path…</vt:lpstr>
      <vt:lpstr>Creating a Culture of Career Development</vt:lpstr>
      <vt:lpstr>PowerPoint Presentation</vt:lpstr>
      <vt:lpstr>PowerPoint Presentation</vt:lpstr>
      <vt:lpstr>Students need to begin… </vt:lpstr>
      <vt:lpstr>PowerPoint Presentation</vt:lpstr>
      <vt:lpstr>Collaboration in Career Development</vt:lpstr>
      <vt:lpstr>Hutchinson USD 308 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2016-02-04T02:10:16Z</dcterms:created>
  <dcterms:modified xsi:type="dcterms:W3CDTF">2016-02-10T13:58:35Z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TC101671239990</vt:lpwstr>
  </property>
</Properties>
</file>