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handoutMasterIdLst>
    <p:handoutMasterId r:id="rId19"/>
  </p:handoutMasterIdLst>
  <p:sldIdLst>
    <p:sldId id="444" r:id="rId2"/>
    <p:sldId id="460" r:id="rId3"/>
    <p:sldId id="461" r:id="rId4"/>
    <p:sldId id="463" r:id="rId5"/>
    <p:sldId id="464" r:id="rId6"/>
    <p:sldId id="467" r:id="rId7"/>
    <p:sldId id="468" r:id="rId8"/>
    <p:sldId id="465" r:id="rId9"/>
    <p:sldId id="475" r:id="rId10"/>
    <p:sldId id="466" r:id="rId11"/>
    <p:sldId id="483" r:id="rId12"/>
    <p:sldId id="476" r:id="rId13"/>
    <p:sldId id="480" r:id="rId14"/>
    <p:sldId id="482" r:id="rId15"/>
    <p:sldId id="479" r:id="rId16"/>
    <p:sldId id="481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nise L. Kahler" initials="DL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26B8"/>
    <a:srgbClr val="C2DF87"/>
    <a:srgbClr val="40B4E5"/>
    <a:srgbClr val="D25627"/>
    <a:srgbClr val="E57D3C"/>
    <a:srgbClr val="8E88A3"/>
    <a:srgbClr val="8B1C40"/>
    <a:srgbClr val="F6323E"/>
    <a:srgbClr val="430098"/>
    <a:srgbClr val="FF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1" autoAdjust="0"/>
    <p:restoredTop sz="87244" autoAdjust="0"/>
  </p:normalViewPr>
  <p:slideViewPr>
    <p:cSldViewPr>
      <p:cViewPr varScale="1">
        <p:scale>
          <a:sx n="86" d="100"/>
          <a:sy n="86" d="100"/>
        </p:scale>
        <p:origin x="370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68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FAFBE-49B9-475A-8DB2-C181CF1E5328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50882-0C4F-47F7-BEBE-6C7FE948E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25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583B0-7748-405D-BCDF-4A261B3F049B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C64E8-45BE-4474-B3AA-B6DEBEC91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24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265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Community Tours - Dependability, Persistent, Sustaining</a:t>
            </a:r>
          </a:p>
          <a:p>
            <a:endParaRPr lang="en-US" dirty="0" smtClean="0"/>
          </a:p>
          <a:p>
            <a:r>
              <a:rPr lang="en-US" dirty="0" smtClean="0"/>
              <a:t>CTSO’s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C2106-173A-4703-B0AA-268ACEFBE22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380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Among the outcomes being considered</a:t>
            </a:r>
            <a:r>
              <a:rPr lang="en-US" baseline="0" dirty="0" smtClean="0"/>
              <a:t> by the state board are:</a:t>
            </a:r>
          </a:p>
          <a:p>
            <a:endParaRPr lang="en-US" baseline="0" dirty="0" smtClean="0"/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 smtClean="0">
                <a:latin typeface="Arial"/>
                <a:cs typeface="Arial"/>
              </a:rPr>
              <a:t>High School Graduation Rates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 smtClean="0">
                <a:latin typeface="Arial"/>
                <a:cs typeface="Arial"/>
              </a:rPr>
              <a:t>Post Secondary Completion/Attendance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 smtClean="0">
                <a:latin typeface="Arial"/>
                <a:cs typeface="Arial"/>
              </a:rPr>
              <a:t>Remedial Rate of Students Attending Post-Secondary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 smtClean="0">
                <a:latin typeface="Arial"/>
                <a:cs typeface="Arial"/>
              </a:rPr>
              <a:t>Kindergarten Readiness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 smtClean="0"/>
              <a:t>Individual Plan of Study Focused on Career Interest 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 smtClean="0">
                <a:latin typeface="Arial"/>
                <a:cs typeface="Arial"/>
              </a:rPr>
              <a:t>Social/Emotional Growth Measured Locally</a:t>
            </a:r>
          </a:p>
          <a:p>
            <a:endParaRPr lang="en-US" dirty="0" smtClean="0"/>
          </a:p>
          <a:p>
            <a:r>
              <a:rPr lang="en-US" dirty="0" smtClean="0"/>
              <a:t>Education Commissioner Randy Watson and members</a:t>
            </a:r>
            <a:r>
              <a:rPr lang="en-US" baseline="0" dirty="0" smtClean="0"/>
              <a:t> of the State Board of Education </a:t>
            </a:r>
            <a:r>
              <a:rPr lang="en-US" dirty="0" smtClean="0"/>
              <a:t>will meet</a:t>
            </a:r>
            <a:r>
              <a:rPr lang="en-US" baseline="0" dirty="0" smtClean="0"/>
              <a:t> </a:t>
            </a:r>
            <a:r>
              <a:rPr lang="en-US" dirty="0" smtClean="0"/>
              <a:t>with business, education and state leaders to build agreement on how we will work together to achieve this vision for Kansas education.</a:t>
            </a:r>
          </a:p>
          <a:p>
            <a:endParaRPr lang="en-US" dirty="0" smtClean="0"/>
          </a:p>
          <a:p>
            <a:r>
              <a:rPr lang="en-US" dirty="0" smtClean="0"/>
              <a:t>Kansas schools are already doing tremendous</a:t>
            </a:r>
            <a:r>
              <a:rPr lang="en-US" baseline="0" dirty="0" smtClean="0"/>
              <a:t> work to address the needs of individual students, but in order to achieve this new vision we cannot expect schools to go it alone. This requires a unified effort with businesses, communities, parents, higher education, and elected officials working with educators to help provide the supports and experiences Kansas students need for their future success.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12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41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28636" y="4840701"/>
            <a:ext cx="74731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baseline="0" dirty="0" smtClean="0">
                <a:solidFill>
                  <a:schemeClr val="tx1"/>
                </a:solidFill>
              </a:rPr>
              <a:t>www.ksde.org</a:t>
            </a:r>
            <a:endParaRPr lang="en-US" sz="700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8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40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3"/>
            <a:ext cx="8229600" cy="7655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 smtClean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 smtClean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70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 smtClean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 smtClean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49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0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  <a:endParaRPr lang="en-US" sz="1050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172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 smtClean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 smtClean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49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5" y="209550"/>
            <a:ext cx="8767651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831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1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 smtClean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 smtClean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0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  <a:endParaRPr lang="en-US" sz="1050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59054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016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1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 smtClean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 smtClean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59054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63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49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59" y="3600450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1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4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 smtClean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 smtClean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0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  <a:endParaRPr lang="en-US" sz="1050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2487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49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59" y="3600450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1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4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 smtClean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 smtClean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785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4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2/8/2016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49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 smtClean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 smtClean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5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0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300" indent="-342900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989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60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530916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  <a:endParaRPr lang="en-US" sz="1050" b="1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255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657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0015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200150"/>
            <a:ext cx="7543808" cy="2057402"/>
          </a:xfrm>
          <a:noFill/>
        </p:spPr>
        <p:txBody>
          <a:bodyPr wrap="square" lIns="365760" rIns="27432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0" y="3257550"/>
            <a:ext cx="6400801" cy="6858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192443" y="4811820"/>
            <a:ext cx="1579957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i="1" baseline="0" dirty="0" smtClean="0">
                <a:solidFill>
                  <a:schemeClr val="bg1">
                    <a:lumMod val="65000"/>
                  </a:schemeClr>
                </a:solidFill>
              </a:rPr>
              <a:t>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5" y="895350"/>
            <a:ext cx="2299869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095750"/>
            <a:ext cx="10734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2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7655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769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8458200" cy="7655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55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0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5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5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0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3"/>
            <a:ext cx="8229600" cy="7655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 smtClean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 smtClean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49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0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  <a:endParaRPr lang="en-US" sz="1050" b="1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025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49" y="699779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7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 smtClean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 smtClean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0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5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7" r:id="rId3"/>
    <p:sldLayoutId id="2147483738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39" r:id="rId10"/>
    <p:sldLayoutId id="2147483728" r:id="rId11"/>
    <p:sldLayoutId id="2147483729" r:id="rId12"/>
    <p:sldLayoutId id="2147483730" r:id="rId13"/>
    <p:sldLayoutId id="2147483736" r:id="rId14"/>
    <p:sldLayoutId id="2147483731" r:id="rId15"/>
    <p:sldLayoutId id="2147483735" r:id="rId16"/>
    <p:sldLayoutId id="2147483732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sde.org/Default.aspx?tabid=599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sde.org/Portals/0/CSAS/CSAS%20Home/CTE%20Home/K-PAC%20List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1504950"/>
            <a:ext cx="6705600" cy="1752600"/>
          </a:xfrm>
        </p:spPr>
        <p:txBody>
          <a:bodyPr anchor="ctr"/>
          <a:lstStyle/>
          <a:p>
            <a:r>
              <a:rPr lang="en-US" sz="4000" b="1" dirty="0" smtClean="0"/>
              <a:t>Career Technical Education Update</a:t>
            </a:r>
            <a:endParaRPr lang="en-US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algn="r"/>
            <a:endParaRPr lang="en-US" dirty="0" smtClean="0"/>
          </a:p>
          <a:p>
            <a:pPr algn="r"/>
            <a:r>
              <a:rPr lang="en-US" dirty="0" smtClean="0"/>
              <a:t>CTE Coordinators</a:t>
            </a:r>
          </a:p>
          <a:p>
            <a:pPr algn="r"/>
            <a:r>
              <a:rPr lang="en-US" dirty="0" smtClean="0"/>
              <a:t>February 9, 2016</a:t>
            </a:r>
          </a:p>
        </p:txBody>
      </p:sp>
    </p:spTree>
    <p:extLst>
      <p:ext uri="{BB962C8B-B14F-4D97-AF65-F5344CB8AC3E}">
        <p14:creationId xmlns:p14="http://schemas.microsoft.com/office/powerpoint/2010/main" val="23130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Required aspect of Application-level CTE Courses</a:t>
            </a:r>
          </a:p>
          <a:p>
            <a:endParaRPr lang="en-US" dirty="0"/>
          </a:p>
          <a:p>
            <a:r>
              <a:rPr lang="en-US" dirty="0" smtClean="0"/>
              <a:t>On-site &amp; Off-site</a:t>
            </a:r>
          </a:p>
          <a:p>
            <a:endParaRPr lang="en-US" dirty="0" smtClean="0"/>
          </a:p>
          <a:p>
            <a:r>
              <a:rPr lang="en-US" dirty="0" smtClean="0"/>
              <a:t>Job Shadow experiences for </a:t>
            </a:r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, 10</a:t>
            </a:r>
            <a:r>
              <a:rPr lang="en-US" baseline="30000" dirty="0" smtClean="0"/>
              <a:t>th</a:t>
            </a:r>
            <a:r>
              <a:rPr lang="en-US" dirty="0" smtClean="0"/>
              <a:t>, &amp; 11</a:t>
            </a:r>
            <a:r>
              <a:rPr lang="en-US" baseline="30000" dirty="0" smtClean="0"/>
              <a:t>th</a:t>
            </a:r>
            <a:r>
              <a:rPr lang="en-US" dirty="0" smtClean="0"/>
              <a:t> grade students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Internships for Seniors who qualify</a:t>
            </a:r>
          </a:p>
          <a:p>
            <a:endParaRPr lang="en-US" dirty="0"/>
          </a:p>
          <a:p>
            <a:r>
              <a:rPr lang="en-US" dirty="0" smtClean="0"/>
              <a:t>Students apply academic/technical skills and learn essential employability skills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Volume &amp; Authenticity of </a:t>
            </a:r>
            <a:br>
              <a:rPr lang="en-US" dirty="0" smtClean="0"/>
            </a:br>
            <a:r>
              <a:rPr lang="en-US" dirty="0" smtClean="0"/>
              <a:t>Work-Based </a:t>
            </a:r>
            <a:r>
              <a:rPr lang="en-US" dirty="0" smtClean="0"/>
              <a:t>Learning Experiences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61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What components would need to be in place to expand Job Shadow experiences for all students?</a:t>
            </a:r>
          </a:p>
          <a:p>
            <a:endParaRPr lang="en-US" sz="4000" dirty="0" smtClean="0"/>
          </a:p>
          <a:p>
            <a:r>
              <a:rPr lang="en-US" sz="3600" dirty="0" smtClean="0"/>
              <a:t>To increase the number of students participating in Internships, what pieces would need to be in place? </a:t>
            </a:r>
            <a:endParaRPr lang="en-US" sz="3600" dirty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80" dirty="0"/>
              <a:t>New CTE Student Categories beginning in </a:t>
            </a:r>
            <a:br>
              <a:rPr lang="en-US" sz="2880" dirty="0"/>
            </a:br>
            <a:r>
              <a:rPr lang="en-US" sz="2880" b="1" i="1" dirty="0"/>
              <a:t>2016-2017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17088" y="788671"/>
            <a:ext cx="7909826" cy="3840479"/>
          </a:xfrm>
        </p:spPr>
        <p:txBody>
          <a:bodyPr>
            <a:normAutofit fontScale="70000" lnSpcReduction="20000"/>
          </a:bodyPr>
          <a:lstStyle/>
          <a:p>
            <a:endParaRPr lang="en-US" b="1" u="sng" dirty="0" smtClean="0"/>
          </a:p>
          <a:p>
            <a:r>
              <a:rPr lang="en-US" b="1" u="sng" dirty="0" smtClean="0"/>
              <a:t>*Participant</a:t>
            </a:r>
            <a:r>
              <a:rPr lang="en-US" dirty="0" smtClean="0"/>
              <a:t> – 0.5 CTE credit</a:t>
            </a:r>
          </a:p>
          <a:p>
            <a:endParaRPr lang="en-US" dirty="0"/>
          </a:p>
          <a:p>
            <a:r>
              <a:rPr lang="en-US" b="1" u="sng" dirty="0" smtClean="0"/>
              <a:t>*Concentrator</a:t>
            </a:r>
            <a:r>
              <a:rPr lang="en-US" dirty="0" smtClean="0"/>
              <a:t> – 2.0 CTE credits (any combination of two levels in the same Pathway)</a:t>
            </a:r>
          </a:p>
          <a:p>
            <a:endParaRPr lang="en-US" dirty="0"/>
          </a:p>
          <a:p>
            <a:r>
              <a:rPr lang="en-US" b="1" u="sng" dirty="0" smtClean="0"/>
              <a:t>Completer</a:t>
            </a:r>
            <a:r>
              <a:rPr lang="en-US" dirty="0" smtClean="0"/>
              <a:t> – 3.0 CTE credits (minimum of 2.0 credits must be a combination of technical/application level courses in same Pathways) + earning a certification aligned with the Pathway or a passing score on a third-party Pathway assessment</a:t>
            </a:r>
          </a:p>
          <a:p>
            <a:endParaRPr lang="en-US" dirty="0" smtClean="0"/>
          </a:p>
          <a:p>
            <a:r>
              <a:rPr lang="en-US" b="1" u="sng" dirty="0" smtClean="0"/>
              <a:t>Kansas CTE Scholar </a:t>
            </a:r>
            <a:r>
              <a:rPr lang="en-US" dirty="0" smtClean="0"/>
              <a:t>– First State-level CTE Student Recognition Program, coming in 2016-2017</a:t>
            </a:r>
          </a:p>
          <a:p>
            <a:endParaRPr lang="en-US" dirty="0" smtClean="0"/>
          </a:p>
          <a:p>
            <a:r>
              <a:rPr lang="en-US" dirty="0" smtClean="0"/>
              <a:t>* </a:t>
            </a:r>
            <a:r>
              <a:rPr lang="en-US" sz="2340" i="1" dirty="0"/>
              <a:t>Must be reported for Perkins Federal Accountability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3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Tuition-free college CTE courses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Must be identified as a CTE course at post-secondary level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Credential Incentive Program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Draft of 2016-2017 list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Amount of incentive for 15-16 is under discussion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Senate Bill 155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4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“Pause” button on the CTE funding survey</a:t>
            </a:r>
          </a:p>
          <a:p>
            <a:endParaRPr lang="en-US" dirty="0"/>
          </a:p>
          <a:p>
            <a:r>
              <a:rPr lang="en-US" dirty="0" smtClean="0"/>
              <a:t>Currently, our Research &amp; Evaluation team is revising the CTE funding survey</a:t>
            </a:r>
          </a:p>
          <a:p>
            <a:endParaRPr lang="en-US" dirty="0"/>
          </a:p>
          <a:p>
            <a:r>
              <a:rPr lang="en-US" dirty="0" smtClean="0"/>
              <a:t>Block Grant in place for 2017-2018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CTE </a:t>
            </a:r>
            <a:r>
              <a:rPr lang="en-US" dirty="0" smtClean="0"/>
              <a:t>Funding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31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KSDE CTE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>
              <a:hlinkClick r:id="rId2"/>
            </a:endParaRPr>
          </a:p>
          <a:p>
            <a:pPr algn="ctr"/>
            <a:r>
              <a:rPr lang="en-US" sz="5400" dirty="0" smtClean="0">
                <a:hlinkClick r:id="rId2"/>
              </a:rPr>
              <a:t>KSDE CTE Main Page</a:t>
            </a:r>
            <a:endParaRPr lang="en-US" sz="5400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9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1504950"/>
            <a:ext cx="6705600" cy="1752600"/>
          </a:xfrm>
        </p:spPr>
        <p:txBody>
          <a:bodyPr anchor="ctr"/>
          <a:lstStyle/>
          <a:p>
            <a:r>
              <a:rPr lang="en-US" sz="4000" b="1" dirty="0" smtClean="0"/>
              <a:t>Career Technical Education Update</a:t>
            </a:r>
            <a:endParaRPr lang="en-US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algn="r"/>
            <a:endParaRPr lang="en-US" dirty="0" smtClean="0"/>
          </a:p>
          <a:p>
            <a:pPr algn="r"/>
            <a:r>
              <a:rPr lang="en-US" dirty="0" smtClean="0"/>
              <a:t>CTE Coordinators</a:t>
            </a:r>
          </a:p>
          <a:p>
            <a:pPr algn="r"/>
            <a:r>
              <a:rPr lang="en-US" dirty="0" smtClean="0"/>
              <a:t>February 9, 2016</a:t>
            </a:r>
          </a:p>
        </p:txBody>
      </p:sp>
    </p:spTree>
    <p:extLst>
      <p:ext uri="{BB962C8B-B14F-4D97-AF65-F5344CB8AC3E}">
        <p14:creationId xmlns:p14="http://schemas.microsoft.com/office/powerpoint/2010/main" val="77174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895350"/>
            <a:ext cx="8686800" cy="3810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labor market is increasingly requiring higher levels of education for employment</a:t>
            </a:r>
          </a:p>
          <a:p>
            <a:endParaRPr lang="en-US" dirty="0"/>
          </a:p>
          <a:p>
            <a:r>
              <a:rPr lang="en-US" dirty="0" smtClean="0"/>
              <a:t>By 2020, 71% of jobs in Kansas will require a post-secondary credential (certification through an advanced degree)**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Currently, just over half of working-age Kansans have a post-secondary credential</a:t>
            </a:r>
          </a:p>
          <a:p>
            <a:endParaRPr lang="en-US" dirty="0" smtClean="0"/>
          </a:p>
          <a:p>
            <a:r>
              <a:rPr lang="en-US" dirty="0" smtClean="0"/>
              <a:t>Most job openings will be for “middle skill” jobs (requiring more than a diploma but less than a four-year degree)</a:t>
            </a:r>
          </a:p>
          <a:p>
            <a:endParaRPr lang="en-US" dirty="0" smtClean="0"/>
          </a:p>
          <a:p>
            <a:r>
              <a:rPr lang="en-US" sz="1300" i="1" dirty="0" smtClean="0"/>
              <a:t>**Georgetown Public Policy Institute</a:t>
            </a:r>
            <a:r>
              <a:rPr lang="en-US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Ready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05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algn="ctr"/>
            <a:r>
              <a:rPr lang="en-US" dirty="0"/>
              <a:t>“4 year or Bust” </a:t>
            </a:r>
            <a:r>
              <a:rPr lang="en-US" dirty="0" smtClean="0"/>
              <a:t>Mentality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Higher Cost of Higher Education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Lack of Purpose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Incomplete, Partial, or Poor Planning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746" y="0"/>
            <a:ext cx="8686800" cy="89892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Obstacles to Students Completing a Post-secondary Credential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953000" y="895350"/>
            <a:ext cx="4191000" cy="3733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19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" y="113609"/>
            <a:ext cx="8229600" cy="765571"/>
          </a:xfrm>
        </p:spPr>
        <p:txBody>
          <a:bodyPr>
            <a:normAutofit/>
          </a:bodyPr>
          <a:lstStyle/>
          <a:p>
            <a:r>
              <a:rPr lang="en-US" sz="2916" dirty="0" smtClean="0"/>
              <a:t>A Successful Kansas High School Graduate means</a:t>
            </a:r>
            <a:endParaRPr lang="en-US" sz="2916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3584448" y="1152144"/>
            <a:ext cx="4505706" cy="3055025"/>
          </a:xfrm>
          <a:solidFill>
            <a:schemeClr val="bg1">
              <a:alpha val="6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spcAft>
                <a:spcPts val="972"/>
              </a:spcAft>
              <a:buNone/>
            </a:pPr>
            <a:r>
              <a:rPr lang="en-US" dirty="0"/>
              <a:t>An individual has the</a:t>
            </a:r>
          </a:p>
          <a:p>
            <a:r>
              <a:rPr lang="en-US" b="1" dirty="0">
                <a:solidFill>
                  <a:srgbClr val="0070C0"/>
                </a:solidFill>
              </a:rPr>
              <a:t>academic</a:t>
            </a:r>
            <a:r>
              <a:rPr lang="en-US" dirty="0"/>
              <a:t> preparation,</a:t>
            </a:r>
          </a:p>
          <a:p>
            <a:r>
              <a:rPr lang="en-US" b="1" dirty="0">
                <a:solidFill>
                  <a:schemeClr val="accent3"/>
                </a:solidFill>
              </a:rPr>
              <a:t>cognitive</a:t>
            </a:r>
            <a:r>
              <a:rPr lang="en-US" dirty="0"/>
              <a:t> preparation,</a:t>
            </a:r>
          </a:p>
          <a:p>
            <a:r>
              <a:rPr lang="en-US" b="1" dirty="0">
                <a:solidFill>
                  <a:srgbClr val="C126B8"/>
                </a:solidFill>
              </a:rPr>
              <a:t>technical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dirty="0" smtClean="0"/>
              <a:t>skills</a:t>
            </a:r>
            <a:r>
              <a:rPr lang="en-US" b="1" dirty="0">
                <a:solidFill>
                  <a:srgbClr val="FFC000"/>
                </a:solidFill>
              </a:rPr>
              <a:t>,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rgbClr val="00B050"/>
                </a:solidFill>
              </a:rPr>
              <a:t>employability</a:t>
            </a:r>
            <a:r>
              <a:rPr lang="en-US" dirty="0"/>
              <a:t> </a:t>
            </a:r>
            <a:r>
              <a:rPr lang="en-US" dirty="0" smtClean="0"/>
              <a:t>skills and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E57D3C"/>
                </a:solidFill>
              </a:rPr>
              <a:t>civic</a:t>
            </a:r>
            <a:r>
              <a:rPr lang="en-US" dirty="0" smtClean="0"/>
              <a:t> engagement</a:t>
            </a:r>
          </a:p>
          <a:p>
            <a:pPr marL="0" indent="0">
              <a:spcAft>
                <a:spcPts val="972"/>
              </a:spcAft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be successful in postsecondary education, in the attainment of an industry recognized certification or in the </a:t>
            </a:r>
            <a:r>
              <a:rPr lang="en-US" dirty="0" smtClean="0"/>
              <a:t>workforce, without </a:t>
            </a:r>
            <a:r>
              <a:rPr lang="en-US" dirty="0"/>
              <a:t>the need for remediation. </a:t>
            </a:r>
          </a:p>
          <a:p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9" y="1460754"/>
            <a:ext cx="2474976" cy="20738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14" y="4299966"/>
            <a:ext cx="1080605" cy="44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0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37162"/>
            <a:ext cx="9144000" cy="83374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Quality CTE Impacting Student Success Outcomes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71550"/>
            <a:ext cx="9144000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rial"/>
                <a:cs typeface="Arial"/>
              </a:rPr>
              <a:t>High School Graduation Rates - Pathway Completers have a higher graduation rate as compared to non-Completers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endParaRPr lang="en-US" sz="2400" dirty="0" smtClean="0">
              <a:latin typeface="Arial"/>
              <a:cs typeface="Arial"/>
            </a:endParaRP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 smtClean="0">
                <a:latin typeface="Arial"/>
                <a:cs typeface="Arial"/>
              </a:rPr>
              <a:t>Post Secondary Completion – Dual Credit through Senate Bill 155, Focus on Credentials with Labor Market Value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endParaRPr lang="en-US" sz="2400" dirty="0" smtClean="0">
              <a:latin typeface="Arial"/>
              <a:cs typeface="Arial"/>
            </a:endParaRP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 smtClean="0"/>
              <a:t>Individual </a:t>
            </a:r>
            <a:r>
              <a:rPr lang="en-US" sz="2400" dirty="0"/>
              <a:t>P</a:t>
            </a:r>
            <a:r>
              <a:rPr lang="en-US" sz="2400" dirty="0" smtClean="0"/>
              <a:t>lan </a:t>
            </a:r>
            <a:r>
              <a:rPr lang="en-US" sz="2400" dirty="0"/>
              <a:t>of </a:t>
            </a:r>
            <a:r>
              <a:rPr lang="en-US" sz="2400" dirty="0" smtClean="0"/>
              <a:t>Study </a:t>
            </a:r>
            <a:r>
              <a:rPr lang="en-US" sz="2400" dirty="0"/>
              <a:t>F</a:t>
            </a:r>
            <a:r>
              <a:rPr lang="en-US" sz="2400" dirty="0" smtClean="0"/>
              <a:t>ocused </a:t>
            </a:r>
            <a:r>
              <a:rPr lang="en-US" sz="2400" dirty="0"/>
              <a:t>on </a:t>
            </a:r>
            <a:r>
              <a:rPr lang="en-US" sz="2400" dirty="0" smtClean="0"/>
              <a:t>Career Interest</a:t>
            </a:r>
          </a:p>
        </p:txBody>
      </p:sp>
    </p:spTree>
    <p:extLst>
      <p:ext uri="{BB962C8B-B14F-4D97-AF65-F5344CB8AC3E}">
        <p14:creationId xmlns:p14="http://schemas.microsoft.com/office/powerpoint/2010/main" val="182689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Increase access for ALL students to high-quality career pathways aligned with their career interests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Align all high-demand, high-skill career pathways with a credential that has labor market </a:t>
            </a:r>
            <a:r>
              <a:rPr lang="en-US" dirty="0" smtClean="0"/>
              <a:t>value or a third party end-of-pathway assessment</a:t>
            </a: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Increase </a:t>
            </a:r>
            <a:r>
              <a:rPr lang="en-US" dirty="0" smtClean="0"/>
              <a:t>volume and authenticity </a:t>
            </a:r>
            <a:r>
              <a:rPr lang="en-US" dirty="0" smtClean="0"/>
              <a:t>of </a:t>
            </a:r>
            <a:r>
              <a:rPr lang="en-US" dirty="0" smtClean="0"/>
              <a:t>work-based </a:t>
            </a:r>
            <a:r>
              <a:rPr lang="en-US" dirty="0" smtClean="0"/>
              <a:t>learning experiences (Job Shadows, Internships)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to Improving Career Technical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5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0" y="53975"/>
          <a:ext cx="9144000" cy="503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3" imgW="9326718" imgH="6035040" progId="AcroExch.Document.11">
                  <p:embed/>
                </p:oleObj>
              </mc:Choice>
              <mc:Fallback>
                <p:oleObj name="Acrobat Document" r:id="rId3" imgW="9326718" imgH="6035040" progId="AcroExch.Document.11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53975"/>
                        <a:ext cx="9144000" cy="5035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431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4400" dirty="0" smtClean="0"/>
              <a:t>What key changes must be made in your district/school to allow all students access to quality career pathways?</a:t>
            </a:r>
            <a:endParaRPr lang="en-US" sz="4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33350"/>
            <a:ext cx="8686800" cy="89892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Access for ALL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051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149590" cy="623931"/>
          </a:xfrm>
        </p:spPr>
        <p:txBody>
          <a:bodyPr/>
          <a:lstStyle/>
          <a:p>
            <a:pPr algn="ctr"/>
            <a:r>
              <a:rPr lang="en-US" dirty="0" smtClean="0"/>
              <a:t>Kansas Pathways Assessments and 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sz="6000" dirty="0" smtClean="0">
                <a:hlinkClick r:id="rId2"/>
              </a:rPr>
              <a:t>KPAC</a:t>
            </a:r>
            <a:endParaRPr lang="en-US" sz="6000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39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11364</TotalTime>
  <Words>684</Words>
  <Application>Microsoft Office PowerPoint</Application>
  <PresentationFormat>On-screen Show (16:9)</PresentationFormat>
  <Paragraphs>129</Paragraphs>
  <Slides>16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Wingdings</vt:lpstr>
      <vt:lpstr>KansansCAN-Blank-Template</vt:lpstr>
      <vt:lpstr>Acrobat Document</vt:lpstr>
      <vt:lpstr>Career Technical Education Update</vt:lpstr>
      <vt:lpstr>Career Ready</vt:lpstr>
      <vt:lpstr>Obstacles to Students Completing a Post-secondary Credential</vt:lpstr>
      <vt:lpstr>A Successful Kansas High School Graduate means</vt:lpstr>
      <vt:lpstr>Quality CTE Impacting Student Success Outcomes</vt:lpstr>
      <vt:lpstr>Keys to Improving Career Technical Education</vt:lpstr>
      <vt:lpstr>PowerPoint Presentation</vt:lpstr>
      <vt:lpstr>Access for ALL </vt:lpstr>
      <vt:lpstr>Kansas Pathways Assessments and Credentials</vt:lpstr>
      <vt:lpstr>Volume &amp; Authenticity of  Work-Based Learning Experiences</vt:lpstr>
      <vt:lpstr>PowerPoint Presentation</vt:lpstr>
      <vt:lpstr>New CTE Student Categories beginning in  2016-2017</vt:lpstr>
      <vt:lpstr>Senate Bill 155 Update</vt:lpstr>
      <vt:lpstr>CTE Funding</vt:lpstr>
      <vt:lpstr>KSDE CTE Information</vt:lpstr>
      <vt:lpstr>Career Technical Education Update</vt:lpstr>
    </vt:vector>
  </TitlesOfParts>
  <Company>KSDE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Franklin</dc:creator>
  <cp:lastModifiedBy>Jay Scott</cp:lastModifiedBy>
  <cp:revision>494</cp:revision>
  <dcterms:created xsi:type="dcterms:W3CDTF">2015-08-04T16:12:34Z</dcterms:created>
  <dcterms:modified xsi:type="dcterms:W3CDTF">2016-02-09T04:00:51Z</dcterms:modified>
</cp:coreProperties>
</file>